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1" r:id="rId2"/>
    <p:sldId id="2562" r:id="rId3"/>
    <p:sldId id="2563" r:id="rId4"/>
    <p:sldId id="2564" r:id="rId5"/>
    <p:sldId id="2565" r:id="rId6"/>
    <p:sldId id="2566" r:id="rId7"/>
    <p:sldId id="2567" r:id="rId8"/>
    <p:sldId id="2569" r:id="rId9"/>
    <p:sldId id="2570" r:id="rId10"/>
    <p:sldId id="2571" r:id="rId11"/>
    <p:sldId id="2572" r:id="rId12"/>
    <p:sldId id="2574" r:id="rId13"/>
    <p:sldId id="2575" r:id="rId14"/>
    <p:sldId id="2576" r:id="rId15"/>
    <p:sldId id="2577" r:id="rId16"/>
    <p:sldId id="2579" r:id="rId17"/>
    <p:sldId id="2580" r:id="rId18"/>
    <p:sldId id="2581" r:id="rId19"/>
    <p:sldId id="2582" r:id="rId20"/>
    <p:sldId id="2584" r:id="rId21"/>
    <p:sldId id="2585" r:id="rId22"/>
    <p:sldId id="2586" r:id="rId23"/>
    <p:sldId id="2587" r:id="rId24"/>
    <p:sldId id="2589" r:id="rId25"/>
    <p:sldId id="2590" r:id="rId26"/>
    <p:sldId id="2591" r:id="rId27"/>
    <p:sldId id="2592" r:id="rId28"/>
    <p:sldId id="2593" r:id="rId29"/>
    <p:sldId id="2594" r:id="rId30"/>
    <p:sldId id="25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phabet Glossary A-Z: Exploring Terms and Definitions" id="{34208C05-9D48-40FF-9F81-B7C06F1D7B91}">
          <p14:sldIdLst>
            <p14:sldId id="2561"/>
            <p14:sldId id="2562"/>
          </p14:sldIdLst>
        </p14:section>
        <p14:section name="A-Z: Key Terms and Definitions" id="{979F1BCE-ED87-4271-85C6-92CD28F131B5}">
          <p14:sldIdLst>
            <p14:sldId id="2563"/>
            <p14:sldId id="2564"/>
            <p14:sldId id="2565"/>
            <p14:sldId id="2566"/>
            <p14:sldId id="2567"/>
            <p14:sldId id="2569"/>
            <p14:sldId id="2570"/>
            <p14:sldId id="2571"/>
            <p14:sldId id="2572"/>
            <p14:sldId id="2574"/>
            <p14:sldId id="2575"/>
            <p14:sldId id="2576"/>
            <p14:sldId id="2577"/>
            <p14:sldId id="2579"/>
            <p14:sldId id="2580"/>
            <p14:sldId id="2581"/>
            <p14:sldId id="2582"/>
            <p14:sldId id="2584"/>
            <p14:sldId id="2585"/>
            <p14:sldId id="2586"/>
            <p14:sldId id="2587"/>
            <p14:sldId id="2589"/>
            <p14:sldId id="2590"/>
            <p14:sldId id="2591"/>
            <p14:sldId id="2592"/>
            <p14:sldId id="2593"/>
            <p14:sldId id="2594"/>
          </p14:sldIdLst>
        </p14:section>
        <p14:section name="Conclusion" id="{8F3321B0-0908-492F-8A3F-3D5588776B49}">
          <p14:sldIdLst>
            <p14:sldId id="25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1168"/>
    <a:srgbClr val="4D0BC5"/>
    <a:srgbClr val="AF9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0C26A-2FC4-4BF1-B1F4-8BF113187A96}" v="22" dt="2025-09-24T23:58:41.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71" d="100"/>
          <a:sy n="71" d="100"/>
        </p:scale>
        <p:origin x="69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maayaz252006@gmail.com" userId="840138075ea8c5b1" providerId="LiveId" clId="{BC20C26A-2FC4-4BF1-B1F4-8BF113187A96}"/>
    <pc:docChg chg="undo custSel modSld">
      <pc:chgData name="aimaayaz252006@gmail.com" userId="840138075ea8c5b1" providerId="LiveId" clId="{BC20C26A-2FC4-4BF1-B1F4-8BF113187A96}" dt="2025-09-25T00:00:21.389" v="72" actId="1076"/>
      <pc:docMkLst>
        <pc:docMk/>
      </pc:docMkLst>
      <pc:sldChg chg="addSp modSp mod modAnim">
        <pc:chgData name="aimaayaz252006@gmail.com" userId="840138075ea8c5b1" providerId="LiveId" clId="{BC20C26A-2FC4-4BF1-B1F4-8BF113187A96}" dt="2025-09-25T00:00:21.389" v="72" actId="1076"/>
        <pc:sldMkLst>
          <pc:docMk/>
          <pc:sldMk cId="2927987775" sldId="2561"/>
        </pc:sldMkLst>
        <pc:spChg chg="mod">
          <ac:chgData name="aimaayaz252006@gmail.com" userId="840138075ea8c5b1" providerId="LiveId" clId="{BC20C26A-2FC4-4BF1-B1F4-8BF113187A96}" dt="2025-09-25T00:00:21.389" v="72" actId="1076"/>
          <ac:spMkLst>
            <pc:docMk/>
            <pc:sldMk cId="2927987775" sldId="2561"/>
            <ac:spMk id="3" creationId="{8B815469-4A36-DBA5-A9FF-22BE11CF6445}"/>
          </ac:spMkLst>
        </pc:spChg>
        <pc:spChg chg="add mod">
          <ac:chgData name="aimaayaz252006@gmail.com" userId="840138075ea8c5b1" providerId="LiveId" clId="{BC20C26A-2FC4-4BF1-B1F4-8BF113187A96}" dt="2025-09-25T00:00:15.510" v="71" actId="1076"/>
          <ac:spMkLst>
            <pc:docMk/>
            <pc:sldMk cId="2927987775" sldId="2561"/>
            <ac:spMk id="6" creationId="{F83C3883-6F1F-6F48-0CAC-6C314D0ED644}"/>
          </ac:spMkLst>
        </pc:spChg>
      </pc:sldChg>
    </pc:docChg>
  </pc:docChgLst>
  <pc:docChgLst>
    <pc:chgData name="aimaayaz252006@gmail.com" userId="840138075ea8c5b1" providerId="LiveId" clId="{5387CB9F-AE5A-41A2-9B56-885CE34456AF}"/>
    <pc:docChg chg="undo redo custSel addSld delSld modSld addSection delSection modSection">
      <pc:chgData name="aimaayaz252006@gmail.com" userId="840138075ea8c5b1" providerId="LiveId" clId="{5387CB9F-AE5A-41A2-9B56-885CE34456AF}" dt="2025-05-05T04:45:56.156" v="1476" actId="113"/>
      <pc:docMkLst>
        <pc:docMk/>
      </pc:docMkLst>
      <pc:sldChg chg="addSp delSp modSp mod setClrOvrMap modNotesTx">
        <pc:chgData name="aimaayaz252006@gmail.com" userId="840138075ea8c5b1" providerId="LiveId" clId="{5387CB9F-AE5A-41A2-9B56-885CE34456AF}" dt="2025-05-05T01:59:52.425" v="57" actId="20577"/>
        <pc:sldMkLst>
          <pc:docMk/>
          <pc:sldMk cId="2927987775" sldId="2561"/>
        </pc:sldMkLst>
      </pc:sldChg>
      <pc:sldChg chg="modSp mod setBg addAnim delAnim modAnim modNotesTx">
        <pc:chgData name="aimaayaz252006@gmail.com" userId="840138075ea8c5b1" providerId="LiveId" clId="{5387CB9F-AE5A-41A2-9B56-885CE34456AF}" dt="2025-05-05T01:59:58.767" v="58" actId="20577"/>
        <pc:sldMkLst>
          <pc:docMk/>
          <pc:sldMk cId="3825183452" sldId="2562"/>
        </pc:sldMkLst>
      </pc:sldChg>
      <pc:sldChg chg="addSp delSp modSp add del mod modNotesTx">
        <pc:chgData name="aimaayaz252006@gmail.com" userId="840138075ea8c5b1" providerId="LiveId" clId="{5387CB9F-AE5A-41A2-9B56-885CE34456AF}" dt="2025-05-05T03:54:15.031" v="1024" actId="2696"/>
        <pc:sldMkLst>
          <pc:docMk/>
          <pc:sldMk cId="449821871" sldId="2563"/>
        </pc:sldMkLst>
      </pc:sldChg>
      <pc:sldChg chg="addSp delSp modSp add del mod setBg modAnim modNotesTx">
        <pc:chgData name="aimaayaz252006@gmail.com" userId="840138075ea8c5b1" providerId="LiveId" clId="{5387CB9F-AE5A-41A2-9B56-885CE34456AF}" dt="2025-05-05T04:45:45.350" v="1472" actId="115"/>
        <pc:sldMkLst>
          <pc:docMk/>
          <pc:sldMk cId="4168896513" sldId="2564"/>
        </pc:sldMkLst>
      </pc:sldChg>
      <pc:sldChg chg="addSp delSp modSp add del mod setBg modAnim modNotesTx">
        <pc:chgData name="aimaayaz252006@gmail.com" userId="840138075ea8c5b1" providerId="LiveId" clId="{5387CB9F-AE5A-41A2-9B56-885CE34456AF}" dt="2025-05-05T04:45:56.156" v="1476" actId="113"/>
        <pc:sldMkLst>
          <pc:docMk/>
          <pc:sldMk cId="1862837019" sldId="2565"/>
        </pc:sldMkLst>
      </pc:sldChg>
      <pc:sldChg chg="addSp delSp modSp add del mod setBg modAnim modNotesTx">
        <pc:chgData name="aimaayaz252006@gmail.com" userId="840138075ea8c5b1" providerId="LiveId" clId="{5387CB9F-AE5A-41A2-9B56-885CE34456AF}" dt="2025-05-05T03:54:15.031" v="1024" actId="2696"/>
        <pc:sldMkLst>
          <pc:docMk/>
          <pc:sldMk cId="3952477944" sldId="2566"/>
        </pc:sldMkLst>
      </pc:sldChg>
      <pc:sldChg chg="addSp delSp modSp add del mod setBg modAnim modNotesTx">
        <pc:chgData name="aimaayaz252006@gmail.com" userId="840138075ea8c5b1" providerId="LiveId" clId="{5387CB9F-AE5A-41A2-9B56-885CE34456AF}" dt="2025-05-05T03:54:15.031" v="1024" actId="2696"/>
        <pc:sldMkLst>
          <pc:docMk/>
          <pc:sldMk cId="2353627665" sldId="2567"/>
        </pc:sldMkLst>
      </pc:sldChg>
      <pc:sldChg chg="del">
        <pc:chgData name="aimaayaz252006@gmail.com" userId="840138075ea8c5b1" providerId="LiveId" clId="{5387CB9F-AE5A-41A2-9B56-885CE34456AF}" dt="2025-05-05T03:00:12.287" v="323" actId="2696"/>
        <pc:sldMkLst>
          <pc:docMk/>
          <pc:sldMk cId="2739115400" sldId="2568"/>
        </pc:sldMkLst>
      </pc:sldChg>
      <pc:sldChg chg="addSp delSp modSp add del mod setBg modAnim modNotesTx">
        <pc:chgData name="aimaayaz252006@gmail.com" userId="840138075ea8c5b1" providerId="LiveId" clId="{5387CB9F-AE5A-41A2-9B56-885CE34456AF}" dt="2025-05-05T03:54:15.031" v="1024" actId="2696"/>
        <pc:sldMkLst>
          <pc:docMk/>
          <pc:sldMk cId="1350334718" sldId="2569"/>
        </pc:sldMkLst>
      </pc:sldChg>
      <pc:sldChg chg="addSp delSp modSp add del mod setBg modAnim modNotesTx">
        <pc:chgData name="aimaayaz252006@gmail.com" userId="840138075ea8c5b1" providerId="LiveId" clId="{5387CB9F-AE5A-41A2-9B56-885CE34456AF}" dt="2025-05-05T03:54:15.031" v="1024" actId="2696"/>
        <pc:sldMkLst>
          <pc:docMk/>
          <pc:sldMk cId="2985524868" sldId="2570"/>
        </pc:sldMkLst>
      </pc:sldChg>
      <pc:sldChg chg="addSp delSp modSp add del mod setBg modAnim modNotesTx">
        <pc:chgData name="aimaayaz252006@gmail.com" userId="840138075ea8c5b1" providerId="LiveId" clId="{5387CB9F-AE5A-41A2-9B56-885CE34456AF}" dt="2025-05-05T03:54:15.031" v="1024" actId="2696"/>
        <pc:sldMkLst>
          <pc:docMk/>
          <pc:sldMk cId="247508958" sldId="2571"/>
        </pc:sldMkLst>
      </pc:sldChg>
      <pc:sldChg chg="addSp delSp modSp add del mod setBg modAnim modNotesTx">
        <pc:chgData name="aimaayaz252006@gmail.com" userId="840138075ea8c5b1" providerId="LiveId" clId="{5387CB9F-AE5A-41A2-9B56-885CE34456AF}" dt="2025-05-05T03:54:15.031" v="1024" actId="2696"/>
        <pc:sldMkLst>
          <pc:docMk/>
          <pc:sldMk cId="2543704144" sldId="2572"/>
        </pc:sldMkLst>
      </pc:sldChg>
      <pc:sldChg chg="del">
        <pc:chgData name="aimaayaz252006@gmail.com" userId="840138075ea8c5b1" providerId="LiveId" clId="{5387CB9F-AE5A-41A2-9B56-885CE34456AF}" dt="2025-05-05T03:16:21.437" v="503" actId="2696"/>
        <pc:sldMkLst>
          <pc:docMk/>
          <pc:sldMk cId="3861450494" sldId="2573"/>
        </pc:sldMkLst>
      </pc:sldChg>
      <pc:sldChg chg="addSp delSp modSp add del mod setBg modAnim modNotesTx">
        <pc:chgData name="aimaayaz252006@gmail.com" userId="840138075ea8c5b1" providerId="LiveId" clId="{5387CB9F-AE5A-41A2-9B56-885CE34456AF}" dt="2025-05-05T03:54:15.031" v="1024" actId="2696"/>
        <pc:sldMkLst>
          <pc:docMk/>
          <pc:sldMk cId="2222260202" sldId="2574"/>
        </pc:sldMkLst>
      </pc:sldChg>
      <pc:sldChg chg="addSp delSp modSp add del mod setBg modAnim modNotesTx">
        <pc:chgData name="aimaayaz252006@gmail.com" userId="840138075ea8c5b1" providerId="LiveId" clId="{5387CB9F-AE5A-41A2-9B56-885CE34456AF}" dt="2025-05-05T03:54:15.031" v="1024" actId="2696"/>
        <pc:sldMkLst>
          <pc:docMk/>
          <pc:sldMk cId="3989585182" sldId="2575"/>
        </pc:sldMkLst>
      </pc:sldChg>
      <pc:sldChg chg="addSp delSp modSp add del mod setBg modAnim modNotesTx">
        <pc:chgData name="aimaayaz252006@gmail.com" userId="840138075ea8c5b1" providerId="LiveId" clId="{5387CB9F-AE5A-41A2-9B56-885CE34456AF}" dt="2025-05-05T03:54:15.031" v="1024" actId="2696"/>
        <pc:sldMkLst>
          <pc:docMk/>
          <pc:sldMk cId="2514180600" sldId="2576"/>
        </pc:sldMkLst>
      </pc:sldChg>
      <pc:sldChg chg="addSp delSp modSp add del mod setBg modAnim modNotesTx">
        <pc:chgData name="aimaayaz252006@gmail.com" userId="840138075ea8c5b1" providerId="LiveId" clId="{5387CB9F-AE5A-41A2-9B56-885CE34456AF}" dt="2025-05-05T03:54:15.031" v="1024" actId="2696"/>
        <pc:sldMkLst>
          <pc:docMk/>
          <pc:sldMk cId="3551253334" sldId="2577"/>
        </pc:sldMkLst>
      </pc:sldChg>
      <pc:sldChg chg="del">
        <pc:chgData name="aimaayaz252006@gmail.com" userId="840138075ea8c5b1" providerId="LiveId" clId="{5387CB9F-AE5A-41A2-9B56-885CE34456AF}" dt="2025-05-05T03:37:03.627" v="755" actId="2696"/>
        <pc:sldMkLst>
          <pc:docMk/>
          <pc:sldMk cId="4162805627" sldId="2578"/>
        </pc:sldMkLst>
      </pc:sldChg>
      <pc:sldChg chg="addSp delSp modSp add del mod setBg modAnim modNotesTx">
        <pc:chgData name="aimaayaz252006@gmail.com" userId="840138075ea8c5b1" providerId="LiveId" clId="{5387CB9F-AE5A-41A2-9B56-885CE34456AF}" dt="2025-05-05T03:54:15.031" v="1024" actId="2696"/>
        <pc:sldMkLst>
          <pc:docMk/>
          <pc:sldMk cId="1727708314" sldId="2579"/>
        </pc:sldMkLst>
      </pc:sldChg>
      <pc:sldChg chg="addSp delSp modSp add del mod setBg modAnim modNotesTx">
        <pc:chgData name="aimaayaz252006@gmail.com" userId="840138075ea8c5b1" providerId="LiveId" clId="{5387CB9F-AE5A-41A2-9B56-885CE34456AF}" dt="2025-05-05T03:54:15.031" v="1024" actId="2696"/>
        <pc:sldMkLst>
          <pc:docMk/>
          <pc:sldMk cId="1910967261" sldId="2580"/>
        </pc:sldMkLst>
      </pc:sldChg>
      <pc:sldChg chg="addSp delSp modSp add del mod setBg modNotesTx">
        <pc:chgData name="aimaayaz252006@gmail.com" userId="840138075ea8c5b1" providerId="LiveId" clId="{5387CB9F-AE5A-41A2-9B56-885CE34456AF}" dt="2025-05-05T03:54:15.031" v="1024" actId="2696"/>
        <pc:sldMkLst>
          <pc:docMk/>
          <pc:sldMk cId="85518884" sldId="2581"/>
        </pc:sldMkLst>
      </pc:sldChg>
      <pc:sldChg chg="addSp delSp modSp add del mod setBg modAnim modNotesTx">
        <pc:chgData name="aimaayaz252006@gmail.com" userId="840138075ea8c5b1" providerId="LiveId" clId="{5387CB9F-AE5A-41A2-9B56-885CE34456AF}" dt="2025-05-05T03:54:15.031" v="1024" actId="2696"/>
        <pc:sldMkLst>
          <pc:docMk/>
          <pc:sldMk cId="1357059655" sldId="2582"/>
        </pc:sldMkLst>
      </pc:sldChg>
      <pc:sldChg chg="add del">
        <pc:chgData name="aimaayaz252006@gmail.com" userId="840138075ea8c5b1" providerId="LiveId" clId="{5387CB9F-AE5A-41A2-9B56-885CE34456AF}" dt="2025-05-05T03:54:22.209" v="1025" actId="2696"/>
        <pc:sldMkLst>
          <pc:docMk/>
          <pc:sldMk cId="1355468298" sldId="2583"/>
        </pc:sldMkLst>
      </pc:sldChg>
      <pc:sldChg chg="modSp add del mod setBg modAnim modNotesTx">
        <pc:chgData name="aimaayaz252006@gmail.com" userId="840138075ea8c5b1" providerId="LiveId" clId="{5387CB9F-AE5A-41A2-9B56-885CE34456AF}" dt="2025-05-05T04:29:00.682" v="1283"/>
        <pc:sldMkLst>
          <pc:docMk/>
          <pc:sldMk cId="820364385" sldId="2584"/>
        </pc:sldMkLst>
      </pc:sldChg>
      <pc:sldChg chg="addSp delSp modSp add del mod setBg modAnim modNotesTx">
        <pc:chgData name="aimaayaz252006@gmail.com" userId="840138075ea8c5b1" providerId="LiveId" clId="{5387CB9F-AE5A-41A2-9B56-885CE34456AF}" dt="2025-05-05T04:29:10.855" v="1284"/>
        <pc:sldMkLst>
          <pc:docMk/>
          <pc:sldMk cId="1134451271" sldId="2585"/>
        </pc:sldMkLst>
      </pc:sldChg>
      <pc:sldChg chg="addSp delSp modSp add del mod setBg modAnim modNotesTx">
        <pc:chgData name="aimaayaz252006@gmail.com" userId="840138075ea8c5b1" providerId="LiveId" clId="{5387CB9F-AE5A-41A2-9B56-885CE34456AF}" dt="2025-05-05T04:29:14.750" v="1285"/>
        <pc:sldMkLst>
          <pc:docMk/>
          <pc:sldMk cId="1630499364" sldId="2586"/>
        </pc:sldMkLst>
      </pc:sldChg>
      <pc:sldChg chg="addSp delSp modSp add del mod setBg modAnim modNotesTx">
        <pc:chgData name="aimaayaz252006@gmail.com" userId="840138075ea8c5b1" providerId="LiveId" clId="{5387CB9F-AE5A-41A2-9B56-885CE34456AF}" dt="2025-05-05T04:29:30.558" v="1287" actId="166"/>
        <pc:sldMkLst>
          <pc:docMk/>
          <pc:sldMk cId="1054648888" sldId="2587"/>
        </pc:sldMkLst>
      </pc:sldChg>
      <pc:sldChg chg="del">
        <pc:chgData name="aimaayaz252006@gmail.com" userId="840138075ea8c5b1" providerId="LiveId" clId="{5387CB9F-AE5A-41A2-9B56-885CE34456AF}" dt="2025-05-05T03:56:19.940" v="1114" actId="2696"/>
        <pc:sldMkLst>
          <pc:docMk/>
          <pc:sldMk cId="352001685" sldId="2588"/>
        </pc:sldMkLst>
      </pc:sldChg>
      <pc:sldChg chg="addSp delSp modSp mod setBg modAnim modNotesTx">
        <pc:chgData name="aimaayaz252006@gmail.com" userId="840138075ea8c5b1" providerId="LiveId" clId="{5387CB9F-AE5A-41A2-9B56-885CE34456AF}" dt="2025-05-05T04:36:44.532" v="1349"/>
        <pc:sldMkLst>
          <pc:docMk/>
          <pc:sldMk cId="675108356" sldId="2589"/>
        </pc:sldMkLst>
      </pc:sldChg>
      <pc:sldChg chg="addSp delSp modSp mod setBg modAnim modNotesTx">
        <pc:chgData name="aimaayaz252006@gmail.com" userId="840138075ea8c5b1" providerId="LiveId" clId="{5387CB9F-AE5A-41A2-9B56-885CE34456AF}" dt="2025-05-05T04:37:03.042" v="1350"/>
        <pc:sldMkLst>
          <pc:docMk/>
          <pc:sldMk cId="555277371" sldId="2590"/>
        </pc:sldMkLst>
      </pc:sldChg>
      <pc:sldChg chg="addSp delSp modSp mod setBg modAnim modNotesTx">
        <pc:chgData name="aimaayaz252006@gmail.com" userId="840138075ea8c5b1" providerId="LiveId" clId="{5387CB9F-AE5A-41A2-9B56-885CE34456AF}" dt="2025-05-05T04:37:07.553" v="1351"/>
        <pc:sldMkLst>
          <pc:docMk/>
          <pc:sldMk cId="2273263900" sldId="2591"/>
        </pc:sldMkLst>
      </pc:sldChg>
      <pc:sldChg chg="addSp delSp modSp mod setBg modAnim modNotesTx">
        <pc:chgData name="aimaayaz252006@gmail.com" userId="840138075ea8c5b1" providerId="LiveId" clId="{5387CB9F-AE5A-41A2-9B56-885CE34456AF}" dt="2025-05-05T04:37:29.228" v="1357" actId="20577"/>
        <pc:sldMkLst>
          <pc:docMk/>
          <pc:sldMk cId="3082563107" sldId="2592"/>
        </pc:sldMkLst>
      </pc:sldChg>
      <pc:sldChg chg="addSp delSp modSp mod setBg modAnim modNotesTx">
        <pc:chgData name="aimaayaz252006@gmail.com" userId="840138075ea8c5b1" providerId="LiveId" clId="{5387CB9F-AE5A-41A2-9B56-885CE34456AF}" dt="2025-05-05T04:41:34.285" v="1454"/>
        <pc:sldMkLst>
          <pc:docMk/>
          <pc:sldMk cId="3591569868" sldId="2593"/>
        </pc:sldMkLst>
      </pc:sldChg>
      <pc:sldChg chg="addSp delSp modSp mod setBg modAnim modNotesTx">
        <pc:chgData name="aimaayaz252006@gmail.com" userId="840138075ea8c5b1" providerId="LiveId" clId="{5387CB9F-AE5A-41A2-9B56-885CE34456AF}" dt="2025-05-05T04:42:01.756" v="1455"/>
        <pc:sldMkLst>
          <pc:docMk/>
          <pc:sldMk cId="751741594" sldId="2594"/>
        </pc:sldMkLst>
      </pc:sldChg>
      <pc:sldChg chg="modSp mod setBg modNotesTx">
        <pc:chgData name="aimaayaz252006@gmail.com" userId="840138075ea8c5b1" providerId="LiveId" clId="{5387CB9F-AE5A-41A2-9B56-885CE34456AF}" dt="2025-05-05T04:43:16.678" v="1470" actId="403"/>
        <pc:sldMkLst>
          <pc:docMk/>
          <pc:sldMk cId="2304658662" sldId="2595"/>
        </pc:sldMkLst>
      </pc:sldChg>
      <pc:sldChg chg="new del">
        <pc:chgData name="aimaayaz252006@gmail.com" userId="840138075ea8c5b1" providerId="LiveId" clId="{5387CB9F-AE5A-41A2-9B56-885CE34456AF}" dt="2025-05-05T02:01:03.249" v="61" actId="680"/>
        <pc:sldMkLst>
          <pc:docMk/>
          <pc:sldMk cId="4241784239" sldId="25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4147-5104-4E0B-9584-8CEB93BE8A6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819AE09-EABF-4F26-A7E4-5CC4D1B1DC49}">
      <dgm:prSet/>
      <dgm:spPr/>
      <dgm:t>
        <a:bodyPr/>
        <a:lstStyle/>
        <a:p>
          <a:pPr>
            <a:lnSpc>
              <a:spcPct val="100000"/>
            </a:lnSpc>
            <a:defRPr b="1"/>
          </a:pPr>
          <a:r>
            <a:rPr lang="en-US" dirty="0">
              <a:solidFill>
                <a:schemeClr val="bg1"/>
              </a:solidFill>
            </a:rPr>
            <a:t>Importance of Glossary</a:t>
          </a:r>
        </a:p>
      </dgm:t>
    </dgm:pt>
    <dgm:pt modelId="{DDA9E771-91C1-4A8D-AC50-83113DD5BACD}" type="parTrans" cxnId="{06683D19-7B75-4806-AB96-2282B89F3C1A}">
      <dgm:prSet/>
      <dgm:spPr/>
      <dgm:t>
        <a:bodyPr/>
        <a:lstStyle/>
        <a:p>
          <a:endParaRPr lang="en-US"/>
        </a:p>
      </dgm:t>
    </dgm:pt>
    <dgm:pt modelId="{E6E7AA13-9C1B-4EFA-BAA0-5AE361A5CB8A}" type="sibTrans" cxnId="{06683D19-7B75-4806-AB96-2282B89F3C1A}">
      <dgm:prSet/>
      <dgm:spPr/>
      <dgm:t>
        <a:bodyPr/>
        <a:lstStyle/>
        <a:p>
          <a:pPr>
            <a:lnSpc>
              <a:spcPct val="100000"/>
            </a:lnSpc>
            <a:defRPr b="1"/>
          </a:pPr>
          <a:endParaRPr lang="en-US"/>
        </a:p>
      </dgm:t>
    </dgm:pt>
    <dgm:pt modelId="{0510062C-CA72-4116-B943-B74A59351C71}">
      <dgm:prSet custT="1"/>
      <dgm:spPr/>
      <dgm:t>
        <a:bodyPr/>
        <a:lstStyle/>
        <a:p>
          <a:pPr>
            <a:lnSpc>
              <a:spcPct val="100000"/>
            </a:lnSpc>
          </a:pPr>
          <a:r>
            <a:rPr lang="en-US" sz="1800" dirty="0">
              <a:solidFill>
                <a:schemeClr val="bg1"/>
              </a:solidFill>
            </a:rPr>
            <a:t>The glossary serves as a fundamental tool for understanding key technology concepts and definitions.</a:t>
          </a:r>
        </a:p>
      </dgm:t>
    </dgm:pt>
    <dgm:pt modelId="{40BFB9E3-1E0F-4571-B226-AA7A4E1EF8E1}" type="parTrans" cxnId="{C905514E-DDA1-40E3-A255-08EED6F68BFF}">
      <dgm:prSet/>
      <dgm:spPr/>
      <dgm:t>
        <a:bodyPr/>
        <a:lstStyle/>
        <a:p>
          <a:endParaRPr lang="en-US"/>
        </a:p>
      </dgm:t>
    </dgm:pt>
    <dgm:pt modelId="{F917DF3F-96CE-4777-942D-6797AD8C9C39}" type="sibTrans" cxnId="{C905514E-DDA1-40E3-A255-08EED6F68BFF}">
      <dgm:prSet/>
      <dgm:spPr/>
      <dgm:t>
        <a:bodyPr/>
        <a:lstStyle/>
        <a:p>
          <a:endParaRPr lang="en-US"/>
        </a:p>
      </dgm:t>
    </dgm:pt>
    <dgm:pt modelId="{DE371C09-8565-4050-BB04-88EF70B62AB1}">
      <dgm:prSet/>
      <dgm:spPr/>
      <dgm:t>
        <a:bodyPr/>
        <a:lstStyle/>
        <a:p>
          <a:pPr>
            <a:lnSpc>
              <a:spcPct val="100000"/>
            </a:lnSpc>
            <a:defRPr b="1"/>
          </a:pPr>
          <a:r>
            <a:rPr lang="en-US" dirty="0">
              <a:solidFill>
                <a:schemeClr val="bg1"/>
              </a:solidFill>
            </a:rPr>
            <a:t>Navigating Technology</a:t>
          </a:r>
        </a:p>
      </dgm:t>
    </dgm:pt>
    <dgm:pt modelId="{A1BC746D-EC4D-4E61-BDA4-79868CBB7BD0}" type="parTrans" cxnId="{737BB91B-81F7-400E-A12A-EC7B4566E08E}">
      <dgm:prSet/>
      <dgm:spPr/>
      <dgm:t>
        <a:bodyPr/>
        <a:lstStyle/>
        <a:p>
          <a:endParaRPr lang="en-US"/>
        </a:p>
      </dgm:t>
    </dgm:pt>
    <dgm:pt modelId="{BFF58917-7378-4CB1-90EF-5098F5AE5DB2}" type="sibTrans" cxnId="{737BB91B-81F7-400E-A12A-EC7B4566E08E}">
      <dgm:prSet/>
      <dgm:spPr/>
      <dgm:t>
        <a:bodyPr/>
        <a:lstStyle/>
        <a:p>
          <a:pPr>
            <a:lnSpc>
              <a:spcPct val="100000"/>
            </a:lnSpc>
            <a:defRPr b="1"/>
          </a:pPr>
          <a:endParaRPr lang="en-US"/>
        </a:p>
      </dgm:t>
    </dgm:pt>
    <dgm:pt modelId="{8A7BDE70-DCA6-4E97-BEE6-42D79E015A53}">
      <dgm:prSet custT="1"/>
      <dgm:spPr/>
      <dgm:t>
        <a:bodyPr/>
        <a:lstStyle/>
        <a:p>
          <a:pPr>
            <a:lnSpc>
              <a:spcPct val="100000"/>
            </a:lnSpc>
          </a:pPr>
          <a:r>
            <a:rPr lang="en-US" sz="1800" dirty="0">
              <a:solidFill>
                <a:schemeClr val="bg1"/>
              </a:solidFill>
            </a:rPr>
            <a:t>Familiarity with these terms is essential for effectively navigating the complexities of today's digital landscape.</a:t>
          </a:r>
        </a:p>
      </dgm:t>
    </dgm:pt>
    <dgm:pt modelId="{B8D0F623-56DD-49B4-A09A-E69D874E88EA}" type="parTrans" cxnId="{E3CD8896-949A-4E59-B404-8665174ECAF5}">
      <dgm:prSet/>
      <dgm:spPr/>
      <dgm:t>
        <a:bodyPr/>
        <a:lstStyle/>
        <a:p>
          <a:endParaRPr lang="en-US"/>
        </a:p>
      </dgm:t>
    </dgm:pt>
    <dgm:pt modelId="{56443769-3F84-4DCE-BA63-C05125F3312C}" type="sibTrans" cxnId="{E3CD8896-949A-4E59-B404-8665174ECAF5}">
      <dgm:prSet/>
      <dgm:spPr/>
      <dgm:t>
        <a:bodyPr/>
        <a:lstStyle/>
        <a:p>
          <a:endParaRPr lang="en-US"/>
        </a:p>
      </dgm:t>
    </dgm:pt>
    <dgm:pt modelId="{4A8A35AF-1F93-483C-A19D-0D9D46F584D2}">
      <dgm:prSet/>
      <dgm:spPr/>
      <dgm:t>
        <a:bodyPr/>
        <a:lstStyle/>
        <a:p>
          <a:pPr>
            <a:lnSpc>
              <a:spcPct val="100000"/>
            </a:lnSpc>
            <a:defRPr b="1"/>
          </a:pPr>
          <a:r>
            <a:rPr lang="en-US" dirty="0">
              <a:solidFill>
                <a:schemeClr val="bg1"/>
              </a:solidFill>
            </a:rPr>
            <a:t>A to Z Coverage</a:t>
          </a:r>
        </a:p>
      </dgm:t>
    </dgm:pt>
    <dgm:pt modelId="{226D2078-D8EF-4F85-ABE7-9B4C867843AA}" type="parTrans" cxnId="{0A029460-8849-4C5A-8DB0-7AF0C2264052}">
      <dgm:prSet/>
      <dgm:spPr/>
      <dgm:t>
        <a:bodyPr/>
        <a:lstStyle/>
        <a:p>
          <a:endParaRPr lang="en-US"/>
        </a:p>
      </dgm:t>
    </dgm:pt>
    <dgm:pt modelId="{CEF77A59-EBB6-4D66-B0B1-F629A23A6275}" type="sibTrans" cxnId="{0A029460-8849-4C5A-8DB0-7AF0C2264052}">
      <dgm:prSet/>
      <dgm:spPr/>
      <dgm:t>
        <a:bodyPr/>
        <a:lstStyle/>
        <a:p>
          <a:endParaRPr lang="en-US"/>
        </a:p>
      </dgm:t>
    </dgm:pt>
    <dgm:pt modelId="{CF55D38E-0E88-4592-8B09-7F8817B8BDAB}">
      <dgm:prSet custT="1"/>
      <dgm:spPr/>
      <dgm:t>
        <a:bodyPr/>
        <a:lstStyle/>
        <a:p>
          <a:pPr>
            <a:lnSpc>
              <a:spcPct val="100000"/>
            </a:lnSpc>
          </a:pPr>
          <a:r>
            <a:rPr lang="en-US" sz="1800" dirty="0">
              <a:solidFill>
                <a:schemeClr val="bg1"/>
              </a:solidFill>
            </a:rPr>
            <a:t>The presentation has provided a comprehensive overview, covering essential terms from A to Z in technology.</a:t>
          </a:r>
        </a:p>
      </dgm:t>
    </dgm:pt>
    <dgm:pt modelId="{3AC82AC0-932F-4F82-98CA-515166619120}" type="parTrans" cxnId="{43582B2E-1238-4721-A01C-B3AC354454C2}">
      <dgm:prSet/>
      <dgm:spPr/>
      <dgm:t>
        <a:bodyPr/>
        <a:lstStyle/>
        <a:p>
          <a:endParaRPr lang="en-US"/>
        </a:p>
      </dgm:t>
    </dgm:pt>
    <dgm:pt modelId="{0EA5E3E0-AD47-4DE2-8074-F16E34CBAE7B}" type="sibTrans" cxnId="{43582B2E-1238-4721-A01C-B3AC354454C2}">
      <dgm:prSet/>
      <dgm:spPr/>
      <dgm:t>
        <a:bodyPr/>
        <a:lstStyle/>
        <a:p>
          <a:endParaRPr lang="en-US"/>
        </a:p>
      </dgm:t>
    </dgm:pt>
    <dgm:pt modelId="{233A03BB-BC10-46AB-A8A4-3B9C5FF11A0C}" type="pres">
      <dgm:prSet presAssocID="{95BE4147-5104-4E0B-9584-8CEB93BE8A6F}" presName="Name0" presStyleCnt="0">
        <dgm:presLayoutVars>
          <dgm:dir/>
          <dgm:resizeHandles val="exact"/>
        </dgm:presLayoutVars>
      </dgm:prSet>
      <dgm:spPr/>
    </dgm:pt>
    <dgm:pt modelId="{4388BB3E-9A01-4030-9A3B-E0ADD5D0327A}" type="pres">
      <dgm:prSet presAssocID="{9819AE09-EABF-4F26-A7E4-5CC4D1B1DC49}" presName="compNode" presStyleCnt="0"/>
      <dgm:spPr/>
    </dgm:pt>
    <dgm:pt modelId="{59534141-6F83-4B6A-8813-0434D02EAC22}" type="pres">
      <dgm:prSet presAssocID="{9819AE09-EABF-4F26-A7E4-5CC4D1B1DC49}" presName="pictRect" presStyleLbl="revTx" presStyleIdx="0" presStyleCnt="6">
        <dgm:presLayoutVars>
          <dgm:chMax val="0"/>
          <dgm:bulletEnabled/>
        </dgm:presLayoutVars>
      </dgm:prSet>
      <dgm:spPr/>
    </dgm:pt>
    <dgm:pt modelId="{E3A5C655-D011-48A7-9A77-70098F5DEA70}" type="pres">
      <dgm:prSet presAssocID="{9819AE09-EABF-4F26-A7E4-5CC4D1B1DC49}" presName="textRect" presStyleLbl="revTx" presStyleIdx="1" presStyleCnt="6">
        <dgm:presLayoutVars>
          <dgm:bulletEnabled/>
        </dgm:presLayoutVars>
      </dgm:prSet>
      <dgm:spPr/>
    </dgm:pt>
    <dgm:pt modelId="{465E307A-CC9E-450D-BB53-93899BB6490D}" type="pres">
      <dgm:prSet presAssocID="{E6E7AA13-9C1B-4EFA-BAA0-5AE361A5CB8A}" presName="sibTrans" presStyleLbl="sibTrans2D1" presStyleIdx="0" presStyleCnt="0"/>
      <dgm:spPr/>
    </dgm:pt>
    <dgm:pt modelId="{10E2C44E-774A-403C-88F5-7B271913665A}" type="pres">
      <dgm:prSet presAssocID="{DE371C09-8565-4050-BB04-88EF70B62AB1}" presName="compNode" presStyleCnt="0"/>
      <dgm:spPr/>
    </dgm:pt>
    <dgm:pt modelId="{4DBB1946-6798-4FF9-9EA4-CE38AD4B3BE3}" type="pres">
      <dgm:prSet presAssocID="{DE371C09-8565-4050-BB04-88EF70B62AB1}" presName="pictRect" presStyleLbl="revTx" presStyleIdx="2" presStyleCnt="6">
        <dgm:presLayoutVars>
          <dgm:chMax val="0"/>
          <dgm:bulletEnabled/>
        </dgm:presLayoutVars>
      </dgm:prSet>
      <dgm:spPr/>
    </dgm:pt>
    <dgm:pt modelId="{D72DFBBD-CBBA-4240-B858-42CB3AAE0421}" type="pres">
      <dgm:prSet presAssocID="{DE371C09-8565-4050-BB04-88EF70B62AB1}" presName="textRect" presStyleLbl="revTx" presStyleIdx="3" presStyleCnt="6">
        <dgm:presLayoutVars>
          <dgm:bulletEnabled/>
        </dgm:presLayoutVars>
      </dgm:prSet>
      <dgm:spPr/>
    </dgm:pt>
    <dgm:pt modelId="{7663E7D5-B72C-4DA5-B3CC-75389FE64796}" type="pres">
      <dgm:prSet presAssocID="{BFF58917-7378-4CB1-90EF-5098F5AE5DB2}" presName="sibTrans" presStyleLbl="sibTrans2D1" presStyleIdx="0" presStyleCnt="0"/>
      <dgm:spPr/>
    </dgm:pt>
    <dgm:pt modelId="{3296997A-1489-471E-AAB1-316BDD5BB911}" type="pres">
      <dgm:prSet presAssocID="{4A8A35AF-1F93-483C-A19D-0D9D46F584D2}" presName="compNode" presStyleCnt="0"/>
      <dgm:spPr/>
    </dgm:pt>
    <dgm:pt modelId="{5903D58F-B9DB-4A47-99F3-7E52D3A6543B}" type="pres">
      <dgm:prSet presAssocID="{4A8A35AF-1F93-483C-A19D-0D9D46F584D2}" presName="pictRect" presStyleLbl="revTx" presStyleIdx="4" presStyleCnt="6">
        <dgm:presLayoutVars>
          <dgm:chMax val="0"/>
          <dgm:bulletEnabled/>
        </dgm:presLayoutVars>
      </dgm:prSet>
      <dgm:spPr/>
    </dgm:pt>
    <dgm:pt modelId="{10EE2457-8DF3-4B80-B388-85E0643D1D87}" type="pres">
      <dgm:prSet presAssocID="{4A8A35AF-1F93-483C-A19D-0D9D46F584D2}" presName="textRect" presStyleLbl="revTx" presStyleIdx="5" presStyleCnt="6">
        <dgm:presLayoutVars>
          <dgm:bulletEnabled/>
        </dgm:presLayoutVars>
      </dgm:prSet>
      <dgm:spPr/>
    </dgm:pt>
  </dgm:ptLst>
  <dgm:cxnLst>
    <dgm:cxn modelId="{259E6805-E2A2-4711-8FBA-1D2EAEBE19FE}" type="presOf" srcId="{8A7BDE70-DCA6-4E97-BEE6-42D79E015A53}" destId="{D72DFBBD-CBBA-4240-B858-42CB3AAE0421}" srcOrd="0" destOrd="0" presId="urn:microsoft.com/office/officeart/2024/3/layout/hArchList1"/>
    <dgm:cxn modelId="{AE0B070A-72AB-4B38-877A-60A34BC2E0C3}" type="presOf" srcId="{4A8A35AF-1F93-483C-A19D-0D9D46F584D2}" destId="{5903D58F-B9DB-4A47-99F3-7E52D3A6543B}" srcOrd="0" destOrd="0" presId="urn:microsoft.com/office/officeart/2024/3/layout/hArchList1"/>
    <dgm:cxn modelId="{06683D19-7B75-4806-AB96-2282B89F3C1A}" srcId="{95BE4147-5104-4E0B-9584-8CEB93BE8A6F}" destId="{9819AE09-EABF-4F26-A7E4-5CC4D1B1DC49}" srcOrd="0" destOrd="0" parTransId="{DDA9E771-91C1-4A8D-AC50-83113DD5BACD}" sibTransId="{E6E7AA13-9C1B-4EFA-BAA0-5AE361A5CB8A}"/>
    <dgm:cxn modelId="{737BB91B-81F7-400E-A12A-EC7B4566E08E}" srcId="{95BE4147-5104-4E0B-9584-8CEB93BE8A6F}" destId="{DE371C09-8565-4050-BB04-88EF70B62AB1}" srcOrd="1" destOrd="0" parTransId="{A1BC746D-EC4D-4E61-BDA4-79868CBB7BD0}" sibTransId="{BFF58917-7378-4CB1-90EF-5098F5AE5DB2}"/>
    <dgm:cxn modelId="{32705720-8E3E-4527-9CD6-9C96DF2CA2CE}" type="presOf" srcId="{CF55D38E-0E88-4592-8B09-7F8817B8BDAB}" destId="{10EE2457-8DF3-4B80-B388-85E0643D1D87}" srcOrd="0" destOrd="0" presId="urn:microsoft.com/office/officeart/2024/3/layout/hArchList1"/>
    <dgm:cxn modelId="{94132427-4A28-4663-8A07-1A53E7004EDD}" type="presOf" srcId="{BFF58917-7378-4CB1-90EF-5098F5AE5DB2}" destId="{7663E7D5-B72C-4DA5-B3CC-75389FE64796}" srcOrd="0" destOrd="0" presId="urn:microsoft.com/office/officeart/2024/3/layout/hArchList1"/>
    <dgm:cxn modelId="{43582B2E-1238-4721-A01C-B3AC354454C2}" srcId="{4A8A35AF-1F93-483C-A19D-0D9D46F584D2}" destId="{CF55D38E-0E88-4592-8B09-7F8817B8BDAB}" srcOrd="0" destOrd="0" parTransId="{3AC82AC0-932F-4F82-98CA-515166619120}" sibTransId="{0EA5E3E0-AD47-4DE2-8074-F16E34CBAE7B}"/>
    <dgm:cxn modelId="{EC446E35-0E05-4220-8975-6022DD1D1EA8}" type="presOf" srcId="{0510062C-CA72-4116-B943-B74A59351C71}" destId="{E3A5C655-D011-48A7-9A77-70098F5DEA70}" srcOrd="0" destOrd="0" presId="urn:microsoft.com/office/officeart/2024/3/layout/hArchList1"/>
    <dgm:cxn modelId="{0A029460-8849-4C5A-8DB0-7AF0C2264052}" srcId="{95BE4147-5104-4E0B-9584-8CEB93BE8A6F}" destId="{4A8A35AF-1F93-483C-A19D-0D9D46F584D2}" srcOrd="2" destOrd="0" parTransId="{226D2078-D8EF-4F85-ABE7-9B4C867843AA}" sibTransId="{CEF77A59-EBB6-4D66-B0B1-F629A23A6275}"/>
    <dgm:cxn modelId="{C905514E-DDA1-40E3-A255-08EED6F68BFF}" srcId="{9819AE09-EABF-4F26-A7E4-5CC4D1B1DC49}" destId="{0510062C-CA72-4116-B943-B74A59351C71}" srcOrd="0" destOrd="0" parTransId="{40BFB9E3-1E0F-4571-B226-AA7A4E1EF8E1}" sibTransId="{F917DF3F-96CE-4777-942D-6797AD8C9C39}"/>
    <dgm:cxn modelId="{56061E7D-07AB-458A-88EC-FCB96D7D59B7}" type="presOf" srcId="{E6E7AA13-9C1B-4EFA-BAA0-5AE361A5CB8A}" destId="{465E307A-CC9E-450D-BB53-93899BB6490D}" srcOrd="0" destOrd="0" presId="urn:microsoft.com/office/officeart/2024/3/layout/hArchList1"/>
    <dgm:cxn modelId="{E3CD8896-949A-4E59-B404-8665174ECAF5}" srcId="{DE371C09-8565-4050-BB04-88EF70B62AB1}" destId="{8A7BDE70-DCA6-4E97-BEE6-42D79E015A53}" srcOrd="0" destOrd="0" parTransId="{B8D0F623-56DD-49B4-A09A-E69D874E88EA}" sibTransId="{56443769-3F84-4DCE-BA63-C05125F3312C}"/>
    <dgm:cxn modelId="{83FAC9B9-7546-4EC2-880B-D4D20AA23A6A}" type="presOf" srcId="{9819AE09-EABF-4F26-A7E4-5CC4D1B1DC49}" destId="{59534141-6F83-4B6A-8813-0434D02EAC22}" srcOrd="0" destOrd="0" presId="urn:microsoft.com/office/officeart/2024/3/layout/hArchList1"/>
    <dgm:cxn modelId="{7E9B73E2-F1B2-4CFC-8F43-16E7214071FC}" type="presOf" srcId="{95BE4147-5104-4E0B-9584-8CEB93BE8A6F}" destId="{233A03BB-BC10-46AB-A8A4-3B9C5FF11A0C}" srcOrd="0" destOrd="0" presId="urn:microsoft.com/office/officeart/2024/3/layout/hArchList1"/>
    <dgm:cxn modelId="{B32025E5-D909-40E6-8254-310A6F4E8D9D}" type="presOf" srcId="{DE371C09-8565-4050-BB04-88EF70B62AB1}" destId="{4DBB1946-6798-4FF9-9EA4-CE38AD4B3BE3}" srcOrd="0" destOrd="0" presId="urn:microsoft.com/office/officeart/2024/3/layout/hArchList1"/>
    <dgm:cxn modelId="{A56AEEE8-8186-4C01-896A-2467829FE726}" type="presParOf" srcId="{233A03BB-BC10-46AB-A8A4-3B9C5FF11A0C}" destId="{4388BB3E-9A01-4030-9A3B-E0ADD5D0327A}" srcOrd="0" destOrd="0" presId="urn:microsoft.com/office/officeart/2024/3/layout/hArchList1"/>
    <dgm:cxn modelId="{3AD52EF3-727E-4709-8C26-B33E4F282F48}" type="presParOf" srcId="{4388BB3E-9A01-4030-9A3B-E0ADD5D0327A}" destId="{59534141-6F83-4B6A-8813-0434D02EAC22}" srcOrd="0" destOrd="0" presId="urn:microsoft.com/office/officeart/2024/3/layout/hArchList1"/>
    <dgm:cxn modelId="{D47DB5D8-3DCC-42A5-9C49-DAAB5918AE71}" type="presParOf" srcId="{4388BB3E-9A01-4030-9A3B-E0ADD5D0327A}" destId="{E3A5C655-D011-48A7-9A77-70098F5DEA70}" srcOrd="1" destOrd="0" presId="urn:microsoft.com/office/officeart/2024/3/layout/hArchList1"/>
    <dgm:cxn modelId="{C716C73F-027A-4A7C-B60A-A317D0AE6505}" type="presParOf" srcId="{233A03BB-BC10-46AB-A8A4-3B9C5FF11A0C}" destId="{465E307A-CC9E-450D-BB53-93899BB6490D}" srcOrd="1" destOrd="0" presId="urn:microsoft.com/office/officeart/2024/3/layout/hArchList1"/>
    <dgm:cxn modelId="{332D9594-C0BF-46DE-B75B-6F5A02246DD7}" type="presParOf" srcId="{233A03BB-BC10-46AB-A8A4-3B9C5FF11A0C}" destId="{10E2C44E-774A-403C-88F5-7B271913665A}" srcOrd="2" destOrd="0" presId="urn:microsoft.com/office/officeart/2024/3/layout/hArchList1"/>
    <dgm:cxn modelId="{16C8A818-6EAD-447B-89B8-9622EED12512}" type="presParOf" srcId="{10E2C44E-774A-403C-88F5-7B271913665A}" destId="{4DBB1946-6798-4FF9-9EA4-CE38AD4B3BE3}" srcOrd="0" destOrd="0" presId="urn:microsoft.com/office/officeart/2024/3/layout/hArchList1"/>
    <dgm:cxn modelId="{E308C199-0024-4072-BEDA-EA492193719C}" type="presParOf" srcId="{10E2C44E-774A-403C-88F5-7B271913665A}" destId="{D72DFBBD-CBBA-4240-B858-42CB3AAE0421}" srcOrd="1" destOrd="0" presId="urn:microsoft.com/office/officeart/2024/3/layout/hArchList1"/>
    <dgm:cxn modelId="{64FDE5E9-8EB3-46B2-87AA-CFCB55EC9929}" type="presParOf" srcId="{233A03BB-BC10-46AB-A8A4-3B9C5FF11A0C}" destId="{7663E7D5-B72C-4DA5-B3CC-75389FE64796}" srcOrd="3" destOrd="0" presId="urn:microsoft.com/office/officeart/2024/3/layout/hArchList1"/>
    <dgm:cxn modelId="{81EEF72F-7B31-4861-9888-3E1ACDA30123}" type="presParOf" srcId="{233A03BB-BC10-46AB-A8A4-3B9C5FF11A0C}" destId="{3296997A-1489-471E-AAB1-316BDD5BB911}" srcOrd="4" destOrd="0" presId="urn:microsoft.com/office/officeart/2024/3/layout/hArchList1"/>
    <dgm:cxn modelId="{648B083D-ED1D-4A5B-83B6-276B2F49F961}" type="presParOf" srcId="{3296997A-1489-471E-AAB1-316BDD5BB911}" destId="{5903D58F-B9DB-4A47-99F3-7E52D3A6543B}" srcOrd="0" destOrd="0" presId="urn:microsoft.com/office/officeart/2024/3/layout/hArchList1"/>
    <dgm:cxn modelId="{D21E93A9-7C6F-41FA-A9C1-D84F71D6D51B}" type="presParOf" srcId="{3296997A-1489-471E-AAB1-316BDD5BB911}" destId="{10EE2457-8DF3-4B80-B388-85E0643D1D8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34141-6F83-4B6A-8813-0434D02EAC22}">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bg1"/>
              </a:solidFill>
            </a:rPr>
            <a:t>Importance of Glossary</a:t>
          </a:r>
        </a:p>
      </dsp:txBody>
      <dsp:txXfrm>
        <a:off x="0" y="0"/>
        <a:ext cx="3486150" cy="354472"/>
      </dsp:txXfrm>
    </dsp:sp>
    <dsp:sp modelId="{E3A5C655-D011-48A7-9A77-70098F5DEA70}">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The glossary serves as a fundamental tool for understanding key technology concepts and definitions.</a:t>
          </a:r>
        </a:p>
      </dsp:txBody>
      <dsp:txXfrm>
        <a:off x="0" y="354472"/>
        <a:ext cx="3486150" cy="2090261"/>
      </dsp:txXfrm>
    </dsp:sp>
    <dsp:sp modelId="{4DBB1946-6798-4FF9-9EA4-CE38AD4B3BE3}">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bg1"/>
              </a:solidFill>
            </a:rPr>
            <a:t>Navigating Technology</a:t>
          </a:r>
        </a:p>
      </dsp:txBody>
      <dsp:txXfrm>
        <a:off x="3834765" y="0"/>
        <a:ext cx="3486150" cy="354472"/>
      </dsp:txXfrm>
    </dsp:sp>
    <dsp:sp modelId="{D72DFBBD-CBBA-4240-B858-42CB3AAE0421}">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Familiarity with these terms is essential for effectively navigating the complexities of today's digital landscape.</a:t>
          </a:r>
        </a:p>
      </dsp:txBody>
      <dsp:txXfrm>
        <a:off x="3834765" y="354472"/>
        <a:ext cx="3486150" cy="2090261"/>
      </dsp:txXfrm>
    </dsp:sp>
    <dsp:sp modelId="{5903D58F-B9DB-4A47-99F3-7E52D3A6543B}">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bg1"/>
              </a:solidFill>
            </a:rPr>
            <a:t>A to Z Coverage</a:t>
          </a:r>
        </a:p>
      </dsp:txBody>
      <dsp:txXfrm>
        <a:off x="7669530" y="0"/>
        <a:ext cx="3486150" cy="354472"/>
      </dsp:txXfrm>
    </dsp:sp>
    <dsp:sp modelId="{10EE2457-8DF3-4B80-B388-85E0643D1D87}">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The presentation has provided a comprehensive overview, covering essential terms from A to Z in technology.</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B80E-89D6-4AFF-BCDF-8E6D6BEC66C8}"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3202B-FE05-429D-A9A4-D67BDB927880}" type="slidenum">
              <a:rPr lang="en-US" smtClean="0"/>
              <a:t>‹#›</a:t>
            </a:fld>
            <a:endParaRPr lang="en-US"/>
          </a:p>
        </p:txBody>
      </p:sp>
    </p:spTree>
    <p:extLst>
      <p:ext uri="{BB962C8B-B14F-4D97-AF65-F5344CB8AC3E}">
        <p14:creationId xmlns:p14="http://schemas.microsoft.com/office/powerpoint/2010/main" val="374307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1</a:t>
            </a:fld>
            <a:endParaRPr lang="en-US"/>
          </a:p>
        </p:txBody>
      </p:sp>
    </p:spTree>
    <p:extLst>
      <p:ext uri="{BB962C8B-B14F-4D97-AF65-F5344CB8AC3E}">
        <p14:creationId xmlns:p14="http://schemas.microsoft.com/office/powerpoint/2010/main" val="1237818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is fundamental to deep learning and helps AI models become more accurate.</a:t>
            </a:r>
          </a:p>
        </p:txBody>
      </p:sp>
      <p:sp>
        <p:nvSpPr>
          <p:cNvPr id="4" name="Slide Number Placeholder 3"/>
          <p:cNvSpPr>
            <a:spLocks noGrp="1"/>
          </p:cNvSpPr>
          <p:nvPr>
            <p:ph type="sldNum" sz="quarter" idx="5"/>
          </p:nvPr>
        </p:nvSpPr>
        <p:spPr/>
        <p:txBody>
          <a:bodyPr/>
          <a:lstStyle/>
          <a:p>
            <a:fld id="{D5F3202B-FE05-429D-A9A4-D67BDB927880}" type="slidenum">
              <a:rPr lang="en-US" smtClean="0"/>
              <a:t>10</a:t>
            </a:fld>
            <a:endParaRPr lang="en-US"/>
          </a:p>
        </p:txBody>
      </p:sp>
    </p:spTree>
    <p:extLst>
      <p:ext uri="{BB962C8B-B14F-4D97-AF65-F5344CB8AC3E}">
        <p14:creationId xmlns:p14="http://schemas.microsoft.com/office/powerpoint/2010/main" val="393187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is widely applied in </a:t>
            </a:r>
            <a:r>
              <a:rPr lang="en-US" b="1" dirty="0"/>
              <a:t>image recognition, object detection, and machine learning</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11</a:t>
            </a:fld>
            <a:endParaRPr lang="en-US"/>
          </a:p>
        </p:txBody>
      </p:sp>
    </p:spTree>
    <p:extLst>
      <p:ext uri="{BB962C8B-B14F-4D97-AF65-F5344CB8AC3E}">
        <p14:creationId xmlns:p14="http://schemas.microsoft.com/office/powerpoint/2010/main" val="361291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concept is shaping the future of </a:t>
            </a:r>
            <a:r>
              <a:rPr lang="en-US" b="1" dirty="0"/>
              <a:t>AI-driven automation, smart environments, and wearable technology</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12</a:t>
            </a:fld>
            <a:endParaRPr lang="en-US"/>
          </a:p>
        </p:txBody>
      </p:sp>
    </p:spTree>
    <p:extLst>
      <p:ext uri="{BB962C8B-B14F-4D97-AF65-F5344CB8AC3E}">
        <p14:creationId xmlns:p14="http://schemas.microsoft.com/office/powerpoint/2010/main" val="3394065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metric is widely applied in </a:t>
            </a:r>
            <a:r>
              <a:rPr lang="en-US" b="1" dirty="0"/>
              <a:t>image segmentation, clustering, and text analysis</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13</a:t>
            </a:fld>
            <a:endParaRPr lang="en-US"/>
          </a:p>
        </p:txBody>
      </p:sp>
    </p:spTree>
    <p:extLst>
      <p:ext uri="{BB962C8B-B14F-4D97-AF65-F5344CB8AC3E}">
        <p14:creationId xmlns:p14="http://schemas.microsoft.com/office/powerpoint/2010/main" val="3567018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facial recognition, object tracking, and medical imaging</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14</a:t>
            </a:fld>
            <a:endParaRPr lang="en-US"/>
          </a:p>
        </p:txBody>
      </p:sp>
    </p:spTree>
    <p:extLst>
      <p:ext uri="{BB962C8B-B14F-4D97-AF65-F5344CB8AC3E}">
        <p14:creationId xmlns:p14="http://schemas.microsoft.com/office/powerpoint/2010/main" val="3714770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LiDAR is widely used in </a:t>
            </a:r>
            <a:r>
              <a:rPr lang="en-US" b="1" dirty="0"/>
              <a:t>autonomous vehicles, robotics, environmental mapping, and augmented reality</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15</a:t>
            </a:fld>
            <a:endParaRPr lang="en-US"/>
          </a:p>
        </p:txBody>
      </p:sp>
    </p:spTree>
    <p:extLst>
      <p:ext uri="{BB962C8B-B14F-4D97-AF65-F5344CB8AC3E}">
        <p14:creationId xmlns:p14="http://schemas.microsoft.com/office/powerpoint/2010/main" val="78235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video processing, robotics, and surveillance systems</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16</a:t>
            </a:fld>
            <a:endParaRPr lang="en-US"/>
          </a:p>
        </p:txBody>
      </p:sp>
    </p:spTree>
    <p:extLst>
      <p:ext uri="{BB962C8B-B14F-4D97-AF65-F5344CB8AC3E}">
        <p14:creationId xmlns:p14="http://schemas.microsoft.com/office/powerpoint/2010/main" val="183295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Architecture Search is widely applied in </a:t>
            </a:r>
            <a:r>
              <a:rPr lang="en-US" b="1" dirty="0"/>
              <a:t>computer vision, deep learning, and AI model optimization</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17</a:t>
            </a:fld>
            <a:endParaRPr lang="en-US"/>
          </a:p>
        </p:txBody>
      </p:sp>
    </p:spTree>
    <p:extLst>
      <p:ext uri="{BB962C8B-B14F-4D97-AF65-F5344CB8AC3E}">
        <p14:creationId xmlns:p14="http://schemas.microsoft.com/office/powerpoint/2010/main" val="35528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video processing, robotics, and augmented reality.</a:t>
            </a:r>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18</a:t>
            </a:fld>
            <a:endParaRPr lang="en-US"/>
          </a:p>
        </p:txBody>
      </p:sp>
    </p:spTree>
    <p:extLst>
      <p:ext uri="{BB962C8B-B14F-4D97-AF65-F5344CB8AC3E}">
        <p14:creationId xmlns:p14="http://schemas.microsoft.com/office/powerpoint/2010/main" val="1181152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augmented reality, robotics, and motion tracking</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19</a:t>
            </a:fld>
            <a:endParaRPr lang="en-US"/>
          </a:p>
        </p:txBody>
      </p:sp>
    </p:spTree>
    <p:extLst>
      <p:ext uri="{BB962C8B-B14F-4D97-AF65-F5344CB8AC3E}">
        <p14:creationId xmlns:p14="http://schemas.microsoft.com/office/powerpoint/2010/main" val="217233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2</a:t>
            </a:fld>
            <a:endParaRPr lang="en-US"/>
          </a:p>
        </p:txBody>
      </p:sp>
    </p:spTree>
    <p:extLst>
      <p:ext uri="{BB962C8B-B14F-4D97-AF65-F5344CB8AC3E}">
        <p14:creationId xmlns:p14="http://schemas.microsoft.com/office/powerpoint/2010/main" val="1137951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edge computing, mobile AI, and embedded systems</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20</a:t>
            </a:fld>
            <a:endParaRPr lang="en-US"/>
          </a:p>
        </p:txBody>
      </p:sp>
    </p:spTree>
    <p:extLst>
      <p:ext uri="{BB962C8B-B14F-4D97-AF65-F5344CB8AC3E}">
        <p14:creationId xmlns:p14="http://schemas.microsoft.com/office/powerpoint/2010/main" val="407348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ResNet has revolutionized </a:t>
            </a:r>
            <a:r>
              <a:rPr lang="en-US" b="1" dirty="0"/>
              <a:t>computer vision</a:t>
            </a:r>
            <a:r>
              <a:rPr lang="en-US" dirty="0"/>
              <a:t> by enabling deeper networks without performance degradation.</a:t>
            </a:r>
          </a:p>
        </p:txBody>
      </p:sp>
      <p:sp>
        <p:nvSpPr>
          <p:cNvPr id="4" name="Slide Number Placeholder 3"/>
          <p:cNvSpPr>
            <a:spLocks noGrp="1"/>
          </p:cNvSpPr>
          <p:nvPr>
            <p:ph type="sldNum" sz="quarter" idx="5"/>
          </p:nvPr>
        </p:nvSpPr>
        <p:spPr/>
        <p:txBody>
          <a:bodyPr/>
          <a:lstStyle/>
          <a:p>
            <a:fld id="{D5F3202B-FE05-429D-A9A4-D67BDB927880}" type="slidenum">
              <a:rPr lang="en-US" smtClean="0"/>
              <a:t>21</a:t>
            </a:fld>
            <a:endParaRPr lang="en-US"/>
          </a:p>
        </p:txBody>
      </p:sp>
    </p:spTree>
    <p:extLst>
      <p:ext uri="{BB962C8B-B14F-4D97-AF65-F5344CB8AC3E}">
        <p14:creationId xmlns:p14="http://schemas.microsoft.com/office/powerpoint/2010/main" val="246237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image processing, deep learning, and human-computer interaction</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22</a:t>
            </a:fld>
            <a:endParaRPr lang="en-US"/>
          </a:p>
        </p:txBody>
      </p:sp>
    </p:spTree>
    <p:extLst>
      <p:ext uri="{BB962C8B-B14F-4D97-AF65-F5344CB8AC3E}">
        <p14:creationId xmlns:p14="http://schemas.microsoft.com/office/powerpoint/2010/main" val="304620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computer vision, generative models, and deep learning architectures</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23</a:t>
            </a:fld>
            <a:endParaRPr lang="en-US"/>
          </a:p>
        </p:txBody>
      </p:sp>
    </p:spTree>
    <p:extLst>
      <p:ext uri="{BB962C8B-B14F-4D97-AF65-F5344CB8AC3E}">
        <p14:creationId xmlns:p14="http://schemas.microsoft.com/office/powerpoint/2010/main" val="2340859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widely applied in </a:t>
            </a:r>
            <a:r>
              <a:rPr lang="en-US" b="1" dirty="0"/>
              <a:t>autonomous driving, satellite imagery, and biomedical research</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24</a:t>
            </a:fld>
            <a:endParaRPr lang="en-US"/>
          </a:p>
        </p:txBody>
      </p:sp>
    </p:spTree>
    <p:extLst>
      <p:ext uri="{BB962C8B-B14F-4D97-AF65-F5344CB8AC3E}">
        <p14:creationId xmlns:p14="http://schemas.microsoft.com/office/powerpoint/2010/main" val="3198477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Autoencoder is widely applied in </a:t>
            </a:r>
            <a:r>
              <a:rPr lang="en-US" b="1" dirty="0"/>
              <a:t>computer vision, deep learning, and AI-driven creativity</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25</a:t>
            </a:fld>
            <a:endParaRPr lang="en-US"/>
          </a:p>
        </p:txBody>
      </p:sp>
    </p:spTree>
    <p:extLst>
      <p:ext uri="{BB962C8B-B14F-4D97-AF65-F5344CB8AC3E}">
        <p14:creationId xmlns:p14="http://schemas.microsoft.com/office/powerpoint/2010/main" val="1504786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Warping is widely applied in </a:t>
            </a:r>
            <a:r>
              <a:rPr lang="en-US" b="1" dirty="0"/>
              <a:t>image processing, augmented reality, and video editing</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26</a:t>
            </a:fld>
            <a:endParaRPr lang="en-US"/>
          </a:p>
        </p:txBody>
      </p:sp>
    </p:spTree>
    <p:extLst>
      <p:ext uri="{BB962C8B-B14F-4D97-AF65-F5344CB8AC3E}">
        <p14:creationId xmlns:p14="http://schemas.microsoft.com/office/powerpoint/2010/main" val="1987224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healthcare, security screening, and industrial defect detection.</a:t>
            </a:r>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27</a:t>
            </a:fld>
            <a:endParaRPr lang="en-US"/>
          </a:p>
        </p:txBody>
      </p:sp>
    </p:spTree>
    <p:extLst>
      <p:ext uri="{BB962C8B-B14F-4D97-AF65-F5344CB8AC3E}">
        <p14:creationId xmlns:p14="http://schemas.microsoft.com/office/powerpoint/2010/main" val="347004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 is widely applied in </a:t>
            </a:r>
            <a:r>
              <a:rPr lang="en-US" b="1" dirty="0"/>
              <a:t>computer vision, surveillance, and autonomous systems</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28</a:t>
            </a:fld>
            <a:endParaRPr lang="en-US"/>
          </a:p>
        </p:txBody>
      </p:sp>
    </p:spTree>
    <p:extLst>
      <p:ext uri="{BB962C8B-B14F-4D97-AF65-F5344CB8AC3E}">
        <p14:creationId xmlns:p14="http://schemas.microsoft.com/office/powerpoint/2010/main" val="2783821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computer vision, deep learning, and AI-based image processing</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29</a:t>
            </a:fld>
            <a:endParaRPr lang="en-US"/>
          </a:p>
        </p:txBody>
      </p:sp>
    </p:spTree>
    <p:extLst>
      <p:ext uri="{BB962C8B-B14F-4D97-AF65-F5344CB8AC3E}">
        <p14:creationId xmlns:p14="http://schemas.microsoft.com/office/powerpoint/2010/main" val="36425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3</a:t>
            </a:fld>
            <a:endParaRPr lang="en-US"/>
          </a:p>
        </p:txBody>
      </p:sp>
    </p:spTree>
    <p:extLst>
      <p:ext uri="{BB962C8B-B14F-4D97-AF65-F5344CB8AC3E}">
        <p14:creationId xmlns:p14="http://schemas.microsoft.com/office/powerpoint/2010/main" val="3114441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3202B-FE05-429D-A9A4-D67BDB927880}" type="slidenum">
              <a:rPr lang="en-US" smtClean="0"/>
              <a:t>30</a:t>
            </a:fld>
            <a:endParaRPr lang="en-US"/>
          </a:p>
        </p:txBody>
      </p:sp>
    </p:spTree>
    <p:extLst>
      <p:ext uri="{BB962C8B-B14F-4D97-AF65-F5344CB8AC3E}">
        <p14:creationId xmlns:p14="http://schemas.microsoft.com/office/powerpoint/2010/main" val="46552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concept is widely used in </a:t>
            </a:r>
            <a:r>
              <a:rPr lang="en-US" b="1" dirty="0"/>
              <a:t>image processing, object detection, and computer graphics</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4</a:t>
            </a:fld>
            <a:endParaRPr lang="en-US"/>
          </a:p>
        </p:txBody>
      </p:sp>
    </p:spTree>
    <p:extLst>
      <p:ext uri="{BB962C8B-B14F-4D97-AF65-F5344CB8AC3E}">
        <p14:creationId xmlns:p14="http://schemas.microsoft.com/office/powerpoint/2010/main" val="209875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is fundamental to deep learning and helps AI models become more accurate.</a:t>
            </a:r>
          </a:p>
        </p:txBody>
      </p:sp>
      <p:sp>
        <p:nvSpPr>
          <p:cNvPr id="4" name="Slide Number Placeholder 3"/>
          <p:cNvSpPr>
            <a:spLocks noGrp="1"/>
          </p:cNvSpPr>
          <p:nvPr>
            <p:ph type="sldNum" sz="quarter" idx="5"/>
          </p:nvPr>
        </p:nvSpPr>
        <p:spPr/>
        <p:txBody>
          <a:bodyPr/>
          <a:lstStyle/>
          <a:p>
            <a:fld id="{D5F3202B-FE05-429D-A9A4-D67BDB927880}" type="slidenum">
              <a:rPr lang="en-US" smtClean="0"/>
              <a:t>5</a:t>
            </a:fld>
            <a:endParaRPr lang="en-US"/>
          </a:p>
        </p:txBody>
      </p:sp>
    </p:spTree>
    <p:extLst>
      <p:ext uri="{BB962C8B-B14F-4D97-AF65-F5344CB8AC3E}">
        <p14:creationId xmlns:p14="http://schemas.microsoft.com/office/powerpoint/2010/main" val="3643862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used in </a:t>
            </a:r>
            <a:r>
              <a:rPr lang="en-US" b="1" dirty="0"/>
              <a:t>computer vision</a:t>
            </a:r>
            <a:r>
              <a:rPr lang="en-US" dirty="0"/>
              <a:t> for efficient and fast object recognition.</a:t>
            </a:r>
          </a:p>
        </p:txBody>
      </p:sp>
      <p:sp>
        <p:nvSpPr>
          <p:cNvPr id="4" name="Slide Number Placeholder 3"/>
          <p:cNvSpPr>
            <a:spLocks noGrp="1"/>
          </p:cNvSpPr>
          <p:nvPr>
            <p:ph type="sldNum" sz="quarter" idx="5"/>
          </p:nvPr>
        </p:nvSpPr>
        <p:spPr/>
        <p:txBody>
          <a:bodyPr/>
          <a:lstStyle/>
          <a:p>
            <a:fld id="{D5F3202B-FE05-429D-A9A4-D67BDB927880}" type="slidenum">
              <a:rPr lang="en-US" smtClean="0"/>
              <a:t>6</a:t>
            </a:fld>
            <a:endParaRPr lang="en-US"/>
          </a:p>
        </p:txBody>
      </p:sp>
    </p:spTree>
    <p:extLst>
      <p:ext uri="{BB962C8B-B14F-4D97-AF65-F5344CB8AC3E}">
        <p14:creationId xmlns:p14="http://schemas.microsoft.com/office/powerpoint/2010/main" val="250027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robotics, augmented reality, and medical imaging</a:t>
            </a:r>
            <a:r>
              <a:rPr lang="en-US" dirty="0"/>
              <a:t>.</a:t>
            </a:r>
          </a:p>
        </p:txBody>
      </p:sp>
      <p:sp>
        <p:nvSpPr>
          <p:cNvPr id="4" name="Slide Number Placeholder 3"/>
          <p:cNvSpPr>
            <a:spLocks noGrp="1"/>
          </p:cNvSpPr>
          <p:nvPr>
            <p:ph type="sldNum" sz="quarter" idx="5"/>
          </p:nvPr>
        </p:nvSpPr>
        <p:spPr/>
        <p:txBody>
          <a:bodyPr/>
          <a:lstStyle/>
          <a:p>
            <a:fld id="{D5F3202B-FE05-429D-A9A4-D67BDB927880}" type="slidenum">
              <a:rPr lang="en-US" smtClean="0"/>
              <a:t>7</a:t>
            </a:fld>
            <a:endParaRPr lang="en-US"/>
          </a:p>
        </p:txBody>
      </p:sp>
    </p:spTree>
    <p:extLst>
      <p:ext uri="{BB962C8B-B14F-4D97-AF65-F5344CB8AC3E}">
        <p14:creationId xmlns:p14="http://schemas.microsoft.com/office/powerpoint/2010/main" val="888254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is widely applied in </a:t>
            </a:r>
            <a:r>
              <a:rPr lang="en-US" b="1" dirty="0"/>
              <a:t>image processing, object detection, and medical imaging</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8</a:t>
            </a:fld>
            <a:endParaRPr lang="en-US"/>
          </a:p>
        </p:txBody>
      </p:sp>
    </p:spTree>
    <p:extLst>
      <p:ext uri="{BB962C8B-B14F-4D97-AF65-F5344CB8AC3E}">
        <p14:creationId xmlns:p14="http://schemas.microsoft.com/office/powerpoint/2010/main" val="82435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is essential for </a:t>
            </a:r>
            <a:r>
              <a:rPr lang="en-US" b="1" dirty="0"/>
              <a:t>image classification, object detection, and medical imaging</a:t>
            </a:r>
            <a:r>
              <a:rPr lang="en-US" dirty="0"/>
              <a:t>. </a:t>
            </a:r>
          </a:p>
        </p:txBody>
      </p:sp>
      <p:sp>
        <p:nvSpPr>
          <p:cNvPr id="4" name="Slide Number Placeholder 3"/>
          <p:cNvSpPr>
            <a:spLocks noGrp="1"/>
          </p:cNvSpPr>
          <p:nvPr>
            <p:ph type="sldNum" sz="quarter" idx="5"/>
          </p:nvPr>
        </p:nvSpPr>
        <p:spPr/>
        <p:txBody>
          <a:bodyPr/>
          <a:lstStyle/>
          <a:p>
            <a:fld id="{D5F3202B-FE05-429D-A9A4-D67BDB927880}" type="slidenum">
              <a:rPr lang="en-US" smtClean="0"/>
              <a:t>9</a:t>
            </a:fld>
            <a:endParaRPr lang="en-US"/>
          </a:p>
        </p:txBody>
      </p:sp>
    </p:spTree>
    <p:extLst>
      <p:ext uri="{BB962C8B-B14F-4D97-AF65-F5344CB8AC3E}">
        <p14:creationId xmlns:p14="http://schemas.microsoft.com/office/powerpoint/2010/main" val="275621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4513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2796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15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563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085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7683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5383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66988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15861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39040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9/24/2025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5604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9/24/2025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69550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I_bo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guildmasterinfinite.deviantart.com/art/Rainbow-Gradient-3306556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17367470@N05/584740356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rontiersin.org/articles/10.3389/fnana.2016.00112/fu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security-insider.de/was-ist-ein-intrusion-detection-system-ids-a-61287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asr.copernicus.org/articles/16/7/201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frontiersin.org/articles/10.3389/fict.2015.00028/ful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pixabay.com/en/computer-network-network-computer-141913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eneuro.org/content/8/1/ENEURO.0200-20.202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fiks.com/2018/03/23/convolutional-autoencoder-clustering-images-with-neural-network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2.gif"/><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rontiersin.org/articles/10.3389/fgene.2021.639930/ful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allybooker.co.uk/2014/11/days-of-warp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pxhere.com/id/photo/69747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1"/><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rawpixel.com/search/pop%20cultur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publicdomainpictures.net/en/view-image.php?image=658673&amp;picture=artificial-intelligence"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marigoldmonodepth.github.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nasawebbtelescope/5338965212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peerj.com/articles/cs-23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920474A-845E-40BE-A30E-4CFC73E7B177}"/>
              </a:ext>
            </a:extLst>
          </p:cNvPr>
          <p:cNvPicPr>
            <a:picLocks noChangeAspect="1"/>
          </p:cNvPicPr>
          <p:nvPr/>
        </p:nvPicPr>
        <p:blipFill>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3507" b="30242"/>
          <a:stretch/>
        </p:blipFill>
        <p:spPr>
          <a:xfrm>
            <a:off x="-2" y="-2"/>
            <a:ext cx="12192001" cy="6858001"/>
          </a:xfrm>
          <a:prstGeom prst="rect">
            <a:avLst/>
          </a:prstGeom>
        </p:spPr>
      </p:pic>
      <p:sp>
        <p:nvSpPr>
          <p:cNvPr id="2" name="Title 1">
            <a:extLst>
              <a:ext uri="{FF2B5EF4-FFF2-40B4-BE49-F238E27FC236}">
                <a16:creationId xmlns:a16="http://schemas.microsoft.com/office/drawing/2014/main" id="{ADE81B2E-12FD-7CE8-D251-F48498690EF4}"/>
              </a:ext>
            </a:extLst>
          </p:cNvPr>
          <p:cNvSpPr>
            <a:spLocks noGrp="1"/>
          </p:cNvSpPr>
          <p:nvPr>
            <p:ph type="ctrTitle"/>
          </p:nvPr>
        </p:nvSpPr>
        <p:spPr>
          <a:xfrm>
            <a:off x="517870" y="978407"/>
            <a:ext cx="5021182" cy="3290107"/>
          </a:xfrm>
        </p:spPr>
        <p:txBody>
          <a:bodyPr anchor="t">
            <a:normAutofit/>
          </a:bodyPr>
          <a:lstStyle/>
          <a:p>
            <a:pPr>
              <a:lnSpc>
                <a:spcPct val="90000"/>
              </a:lnSpc>
            </a:pPr>
            <a:r>
              <a:rPr lang="en-US" sz="5100">
                <a:solidFill>
                  <a:srgbClr val="FFFFFF"/>
                </a:solidFill>
              </a:rPr>
              <a:t>Alphabet Glossary A-Z: Exploring Terms and Definitions</a:t>
            </a:r>
          </a:p>
        </p:txBody>
      </p:sp>
      <p:sp>
        <p:nvSpPr>
          <p:cNvPr id="3" name="Subtitle 2">
            <a:extLst>
              <a:ext uri="{FF2B5EF4-FFF2-40B4-BE49-F238E27FC236}">
                <a16:creationId xmlns:a16="http://schemas.microsoft.com/office/drawing/2014/main" id="{8B815469-4A36-DBA5-A9FF-22BE11CF6445}"/>
              </a:ext>
            </a:extLst>
          </p:cNvPr>
          <p:cNvSpPr>
            <a:spLocks noGrp="1"/>
          </p:cNvSpPr>
          <p:nvPr>
            <p:ph type="subTitle" idx="1"/>
          </p:nvPr>
        </p:nvSpPr>
        <p:spPr>
          <a:xfrm>
            <a:off x="537472" y="4067406"/>
            <a:ext cx="5040785" cy="1044291"/>
          </a:xfrm>
        </p:spPr>
        <p:txBody>
          <a:bodyPr anchor="t">
            <a:normAutofit/>
          </a:bodyPr>
          <a:lstStyle/>
          <a:p>
            <a:r>
              <a:rPr lang="en-US" sz="2400" dirty="0">
                <a:solidFill>
                  <a:srgbClr val="FFFFFF"/>
                </a:solidFill>
              </a:rPr>
              <a:t>Understanding key concepts in Technology and Computer Vision.</a:t>
            </a:r>
          </a:p>
          <a:p>
            <a:endParaRPr lang="en-US" sz="2400" dirty="0">
              <a:solidFill>
                <a:srgbClr val="FFFFFF"/>
              </a:solidFill>
            </a:endParaRP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096A115-785F-9064-5A53-51D2BD5CE82A}"/>
              </a:ext>
            </a:extLst>
          </p:cNvPr>
          <p:cNvSpPr txBox="1"/>
          <p:nvPr/>
        </p:nvSpPr>
        <p:spPr>
          <a:xfrm>
            <a:off x="9743893" y="6657944"/>
            <a:ext cx="244810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pedia.org/wiki/AI_bo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6" name="TextBox 5">
            <a:extLst>
              <a:ext uri="{FF2B5EF4-FFF2-40B4-BE49-F238E27FC236}">
                <a16:creationId xmlns:a16="http://schemas.microsoft.com/office/drawing/2014/main" id="{F83C3883-6F1F-6F48-0CAC-6C314D0ED644}"/>
              </a:ext>
            </a:extLst>
          </p:cNvPr>
          <p:cNvSpPr txBox="1"/>
          <p:nvPr/>
        </p:nvSpPr>
        <p:spPr>
          <a:xfrm>
            <a:off x="537472" y="5334247"/>
            <a:ext cx="3092824" cy="1015663"/>
          </a:xfrm>
          <a:prstGeom prst="rect">
            <a:avLst/>
          </a:prstGeom>
          <a:noFill/>
        </p:spPr>
        <p:txBody>
          <a:bodyPr wrap="square" rtlCol="0">
            <a:spAutoFit/>
          </a:bodyPr>
          <a:lstStyle/>
          <a:p>
            <a:r>
              <a:rPr lang="en-US" sz="2000" b="1" dirty="0"/>
              <a:t>Aima Ayaz</a:t>
            </a:r>
          </a:p>
          <a:p>
            <a:r>
              <a:rPr lang="en-US" sz="2000" b="1" dirty="0"/>
              <a:t>24</a:t>
            </a:r>
            <a:r>
              <a:rPr lang="en-US" sz="2000" b="1" baseline="30000" dirty="0"/>
              <a:t>th</a:t>
            </a:r>
            <a:r>
              <a:rPr lang="en-US" sz="2000" b="1" dirty="0"/>
              <a:t> September 2025</a:t>
            </a:r>
          </a:p>
          <a:p>
            <a:r>
              <a:rPr lang="en-US" sz="2000" b="1" dirty="0"/>
              <a:t>ITAI 2374</a:t>
            </a:r>
          </a:p>
        </p:txBody>
      </p:sp>
    </p:spTree>
    <p:extLst>
      <p:ext uri="{BB962C8B-B14F-4D97-AF65-F5344CB8AC3E}">
        <p14:creationId xmlns:p14="http://schemas.microsoft.com/office/powerpoint/2010/main" val="29279877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D1C6E57-950C-7383-E574-12C67B5F71D7}"/>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G: Gradient Decent</a:t>
            </a:r>
          </a:p>
        </p:txBody>
      </p:sp>
      <p:sp>
        <p:nvSpPr>
          <p:cNvPr id="23" name="Rectangle 2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A0FBCC08-CA2E-6F71-1B5A-98DBE21E136C}"/>
              </a:ext>
            </a:extLst>
          </p:cNvPr>
          <p:cNvSpPr>
            <a:spLocks noGrp="1" noChangeArrowheads="1"/>
          </p:cNvSpPr>
          <p:nvPr>
            <p:ph sz="half" idx="2"/>
          </p:nvPr>
        </p:nvSpPr>
        <p:spPr bwMode="auto">
          <a:xfrm>
            <a:off x="521208" y="2578608"/>
            <a:ext cx="4672584" cy="37673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fontAlgn="base">
              <a:spcBef>
                <a:spcPct val="0"/>
              </a:spcBef>
              <a:spcAft>
                <a:spcPts val="600"/>
              </a:spcAft>
              <a:buClrTx/>
              <a:buSzTx/>
              <a:tabLst/>
            </a:pPr>
            <a:r>
              <a:rPr kumimoji="0" lang="en-US" altLang="en-US" b="1" i="0" u="none" strike="noStrike" cap="none" normalizeH="0" baseline="0">
                <a:ln>
                  <a:noFill/>
                </a:ln>
                <a:effectLst/>
              </a:rPr>
              <a:t>Meaning:</a:t>
            </a:r>
            <a:r>
              <a:rPr kumimoji="0" lang="en-US" altLang="en-US" b="0" i="0" u="none" strike="noStrike" cap="none" normalizeH="0" baseline="0">
                <a:ln>
                  <a:noFill/>
                </a:ln>
                <a:effectLst/>
              </a:rPr>
              <a:t> Gradient descent is an optimization algorithm used in machine learning and computer vision to minimize a loss function by iteratively adjusting model parameters. It helps AI models learn by reducing errors in predictions.</a:t>
            </a:r>
          </a:p>
          <a:p>
            <a:pPr marL="0" marR="0" lvl="0" fontAlgn="base">
              <a:spcBef>
                <a:spcPct val="0"/>
              </a:spcBef>
              <a:spcAft>
                <a:spcPts val="600"/>
              </a:spcAft>
              <a:buClrTx/>
              <a:buSzTx/>
              <a:tabLst/>
            </a:pPr>
            <a:r>
              <a:rPr kumimoji="0" lang="en-US" altLang="en-US" b="1" i="0" u="none" strike="noStrike" cap="none" normalizeH="0" baseline="0">
                <a:ln>
                  <a:noFill/>
                </a:ln>
                <a:effectLst/>
              </a:rPr>
              <a:t>Example:</a:t>
            </a:r>
            <a:r>
              <a:rPr kumimoji="0" lang="en-US" altLang="en-US" b="0" i="0" u="none" strike="noStrike" cap="none" normalizeH="0" baseline="0">
                <a:ln>
                  <a:noFill/>
                </a:ln>
                <a:effectLst/>
              </a:rPr>
              <a:t> </a:t>
            </a:r>
            <a:r>
              <a:rPr kumimoji="0" lang="en-US" altLang="en-US" b="1" i="0" u="none" strike="noStrike" cap="none" normalizeH="0" baseline="0">
                <a:ln>
                  <a:noFill/>
                </a:ln>
                <a:effectLst/>
              </a:rPr>
              <a:t>Image classification models</a:t>
            </a:r>
            <a:r>
              <a:rPr kumimoji="0" lang="en-US" altLang="en-US" b="0" i="0" u="none" strike="noStrike" cap="none" normalizeH="0" baseline="0">
                <a:ln>
                  <a:noFill/>
                </a:ln>
                <a:effectLst/>
              </a:rPr>
              <a:t> use </a:t>
            </a:r>
            <a:r>
              <a:rPr kumimoji="0" lang="en-US" altLang="en-US" b="1" i="0" u="none" strike="noStrike" cap="none" normalizeH="0" baseline="0">
                <a:ln>
                  <a:noFill/>
                </a:ln>
                <a:effectLst/>
              </a:rPr>
              <a:t>gradient descent</a:t>
            </a:r>
            <a:r>
              <a:rPr kumimoji="0" lang="en-US" altLang="en-US" b="0" i="0" u="none" strike="noStrike" cap="none" normalizeH="0" baseline="0">
                <a:ln>
                  <a:noFill/>
                </a:ln>
                <a:effectLst/>
              </a:rPr>
              <a:t> to refine their ability to recognize objects by continuously adjusting neural network weights</a:t>
            </a:r>
          </a:p>
        </p:txBody>
      </p:sp>
      <p:pic>
        <p:nvPicPr>
          <p:cNvPr id="5" name="Content Placeholder 4">
            <a:extLst>
              <a:ext uri="{FF2B5EF4-FFF2-40B4-BE49-F238E27FC236}">
                <a16:creationId xmlns:a16="http://schemas.microsoft.com/office/drawing/2014/main" id="{F66D172E-7E46-48CB-A755-2497A65FCCBE}"/>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283" r="5478"/>
          <a:stretch/>
        </p:blipFill>
        <p:spPr>
          <a:xfrm>
            <a:off x="5958018" y="508090"/>
            <a:ext cx="5709726" cy="5846989"/>
          </a:xfrm>
          <a:prstGeom prst="rect">
            <a:avLst/>
          </a:prstGeom>
        </p:spPr>
      </p:pic>
      <p:sp>
        <p:nvSpPr>
          <p:cNvPr id="6" name="TextBox 5">
            <a:extLst>
              <a:ext uri="{FF2B5EF4-FFF2-40B4-BE49-F238E27FC236}">
                <a16:creationId xmlns:a16="http://schemas.microsoft.com/office/drawing/2014/main" id="{C960DF9E-109B-0BD5-9AE1-5036EAB92487}"/>
              </a:ext>
            </a:extLst>
          </p:cNvPr>
          <p:cNvSpPr txBox="1"/>
          <p:nvPr/>
        </p:nvSpPr>
        <p:spPr>
          <a:xfrm>
            <a:off x="9219638" y="6155024"/>
            <a:ext cx="244810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guildmasterinfinite.deviantart.com/art/Rainbow-Gradient-33065563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75089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B1C5274-BD1C-62A9-3180-D7F6262DA5C4}"/>
              </a:ext>
            </a:extLst>
          </p:cNvPr>
          <p:cNvSpPr>
            <a:spLocks noGrp="1"/>
          </p:cNvSpPr>
          <p:nvPr>
            <p:ph type="title"/>
          </p:nvPr>
        </p:nvSpPr>
        <p:spPr>
          <a:xfrm>
            <a:off x="6995160" y="902208"/>
            <a:ext cx="4745736" cy="1463040"/>
          </a:xfrm>
        </p:spPr>
        <p:txBody>
          <a:bodyPr vert="horz" lIns="91440" tIns="45720" rIns="91440" bIns="45720" rtlCol="0" anchor="t">
            <a:normAutofit/>
          </a:bodyPr>
          <a:lstStyle/>
          <a:p>
            <a:r>
              <a:rPr lang="en-US" b="1" kern="1200" dirty="0">
                <a:solidFill>
                  <a:schemeClr val="tx1"/>
                </a:solidFill>
                <a:latin typeface="+mj-lt"/>
                <a:ea typeface="+mj-ea"/>
                <a:cs typeface="+mj-cs"/>
              </a:rPr>
              <a:t>H: HOG</a:t>
            </a:r>
          </a:p>
        </p:txBody>
      </p:sp>
      <p:pic>
        <p:nvPicPr>
          <p:cNvPr id="5" name="Content Placeholder 4" descr="Blue and orange gradient with arrows">
            <a:extLst>
              <a:ext uri="{FF2B5EF4-FFF2-40B4-BE49-F238E27FC236}">
                <a16:creationId xmlns:a16="http://schemas.microsoft.com/office/drawing/2014/main" id="{6F117E8F-4C97-4E58-A230-EDFAAD1D28CD}"/>
              </a:ext>
            </a:extLst>
          </p:cNvPr>
          <p:cNvPicPr>
            <a:picLocks noGrp="1" noChangeAspect="1"/>
          </p:cNvPicPr>
          <p:nvPr>
            <p:ph sz="half" idx="1"/>
          </p:nvPr>
        </p:nvPicPr>
        <p:blipFill>
          <a:blip r:embed="rId3"/>
          <a:srcRect l="34539" r="6908" b="-2"/>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95BBBD39-4FBB-C8C1-6B78-756D96A89CF3}"/>
              </a:ext>
            </a:extLst>
          </p:cNvPr>
          <p:cNvSpPr>
            <a:spLocks noGrp="1" noChangeArrowheads="1"/>
          </p:cNvSpPr>
          <p:nvPr>
            <p:ph sz="half" idx="2"/>
          </p:nvPr>
        </p:nvSpPr>
        <p:spPr bwMode="auto">
          <a:xfrm>
            <a:off x="6948805" y="1604321"/>
            <a:ext cx="400875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HOG is a feature descriptor used in computer vision for object detection. It works by analyzing the distribution of gradient orientations in an image, helping AI recognize shapes and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Pedestrian detection systems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HOG</a:t>
            </a:r>
            <a:r>
              <a:rPr kumimoji="0" lang="en-US" altLang="en-US" sz="2400" b="0" i="0" u="none" strike="noStrike" cap="none" normalizeH="0" baseline="0" dirty="0">
                <a:ln>
                  <a:noFill/>
                </a:ln>
                <a:solidFill>
                  <a:schemeClr val="tx1"/>
                </a:solidFill>
                <a:effectLst/>
                <a:latin typeface="Arial" panose="020B0604020202020204" pitchFamily="34" charset="0"/>
              </a:rPr>
              <a:t> to identify people in images by analyzing edge directions and textures</a:t>
            </a:r>
          </a:p>
        </p:txBody>
      </p:sp>
    </p:spTree>
    <p:extLst>
      <p:ext uri="{BB962C8B-B14F-4D97-AF65-F5344CB8AC3E}">
        <p14:creationId xmlns:p14="http://schemas.microsoft.com/office/powerpoint/2010/main" val="25437041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D491F1-0B42-14B2-6407-3EA01651C320}"/>
              </a:ext>
            </a:extLst>
          </p:cNvPr>
          <p:cNvSpPr>
            <a:spLocks noGrp="1"/>
          </p:cNvSpPr>
          <p:nvPr>
            <p:ph type="title"/>
          </p:nvPr>
        </p:nvSpPr>
        <p:spPr>
          <a:xfrm>
            <a:off x="5431535" y="978408"/>
            <a:ext cx="6242595" cy="850392"/>
          </a:xfrm>
        </p:spPr>
        <p:txBody>
          <a:bodyPr vert="horz" lIns="91440" tIns="45720" rIns="91440" bIns="45720" rtlCol="0" anchor="t">
            <a:normAutofit/>
          </a:bodyPr>
          <a:lstStyle/>
          <a:p>
            <a:r>
              <a:rPr lang="en-US" b="1" kern="1200" dirty="0">
                <a:solidFill>
                  <a:schemeClr val="tx1"/>
                </a:solidFill>
                <a:latin typeface="+mj-lt"/>
                <a:ea typeface="+mj-ea"/>
                <a:cs typeface="+mj-cs"/>
              </a:rPr>
              <a:t>I: Invisible Computing</a:t>
            </a:r>
          </a:p>
        </p:txBody>
      </p:sp>
      <p:pic>
        <p:nvPicPr>
          <p:cNvPr id="5" name="Content Placeholder 4">
            <a:extLst>
              <a:ext uri="{FF2B5EF4-FFF2-40B4-BE49-F238E27FC236}">
                <a16:creationId xmlns:a16="http://schemas.microsoft.com/office/drawing/2014/main" id="{6B18CFFF-3C34-4F7E-8BAE-96003E7F2313}"/>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882" r="25882"/>
          <a:stretch/>
        </p:blipFill>
        <p:spPr>
          <a:xfrm>
            <a:off x="596699" y="508090"/>
            <a:ext cx="4221911" cy="5837919"/>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1">
            <a:extLst>
              <a:ext uri="{FF2B5EF4-FFF2-40B4-BE49-F238E27FC236}">
                <a16:creationId xmlns:a16="http://schemas.microsoft.com/office/drawing/2014/main" id="{617F9216-561E-A464-99B5-21B5519F36FD}"/>
              </a:ext>
            </a:extLst>
          </p:cNvPr>
          <p:cNvSpPr>
            <a:spLocks noGrp="1" noChangeArrowheads="1"/>
          </p:cNvSpPr>
          <p:nvPr>
            <p:ph sz="half" idx="2"/>
          </p:nvPr>
        </p:nvSpPr>
        <p:spPr bwMode="auto">
          <a:xfrm>
            <a:off x="5415598" y="1705390"/>
            <a:ext cx="65846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Meaning:</a:t>
            </a:r>
            <a:r>
              <a:rPr kumimoji="0" lang="en-US" altLang="en-US" sz="2400" b="0" i="0" u="none" strike="noStrike" cap="none" normalizeH="0" baseline="0">
                <a:ln>
                  <a:noFill/>
                </a:ln>
                <a:solidFill>
                  <a:schemeClr val="tx1"/>
                </a:solidFill>
                <a:effectLst/>
                <a:latin typeface="Arial" panose="020B0604020202020204" pitchFamily="34" charset="0"/>
              </a:rPr>
              <a:t> Invisible computing refers to technology that seamlessly integrates into everyday environments, operating in the background without requiring direct user interaction. It enhances convenience by making computing </a:t>
            </a:r>
            <a:r>
              <a:rPr kumimoji="0" lang="en-US" altLang="en-US" sz="2400" b="1" i="0" u="none" strike="noStrike" cap="none" normalizeH="0" baseline="0">
                <a:ln>
                  <a:noFill/>
                </a:ln>
                <a:solidFill>
                  <a:schemeClr val="tx1"/>
                </a:solidFill>
                <a:effectLst/>
                <a:latin typeface="Arial" panose="020B0604020202020204" pitchFamily="34" charset="0"/>
              </a:rPr>
              <a:t>ubiquitous and unobtrusive</a:t>
            </a:r>
            <a:r>
              <a:rPr kumimoji="0" lang="en-US" altLang="en-US" sz="2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Example:</a:t>
            </a:r>
            <a:r>
              <a:rPr kumimoji="0" lang="en-US" altLang="en-US" sz="2400" b="0" i="0" u="none" strike="noStrike" cap="none" normalizeH="0" baseline="0">
                <a:ln>
                  <a:noFill/>
                </a:ln>
                <a:solidFill>
                  <a:schemeClr val="tx1"/>
                </a:solidFill>
                <a:effectLst/>
                <a:latin typeface="Arial" panose="020B0604020202020204" pitchFamily="34" charset="0"/>
              </a:rPr>
              <a:t> </a:t>
            </a:r>
            <a:r>
              <a:rPr kumimoji="0" lang="en-US" altLang="en-US" sz="2400" b="1" i="0" u="none" strike="noStrike" cap="none" normalizeH="0" baseline="0">
                <a:ln>
                  <a:noFill/>
                </a:ln>
                <a:solidFill>
                  <a:schemeClr val="tx1"/>
                </a:solidFill>
                <a:effectLst/>
                <a:latin typeface="Arial" panose="020B0604020202020204" pitchFamily="34" charset="0"/>
              </a:rPr>
              <a:t>Smart homes</a:t>
            </a:r>
            <a:r>
              <a:rPr kumimoji="0" lang="en-US" altLang="en-US" sz="2400" b="0" i="0" u="none" strike="noStrike" cap="none" normalizeH="0" baseline="0">
                <a:ln>
                  <a:noFill/>
                </a:ln>
                <a:solidFill>
                  <a:schemeClr val="tx1"/>
                </a:solidFill>
                <a:effectLst/>
                <a:latin typeface="Arial" panose="020B0604020202020204" pitchFamily="34" charset="0"/>
              </a:rPr>
              <a:t> use </a:t>
            </a:r>
            <a:r>
              <a:rPr kumimoji="0" lang="en-US" altLang="en-US" sz="2400" b="1" i="0" u="none" strike="noStrike" cap="none" normalizeH="0" baseline="0">
                <a:ln>
                  <a:noFill/>
                </a:ln>
                <a:solidFill>
                  <a:schemeClr val="tx1"/>
                </a:solidFill>
                <a:effectLst/>
                <a:latin typeface="Arial" panose="020B0604020202020204" pitchFamily="34" charset="0"/>
              </a:rPr>
              <a:t>invisible computing</a:t>
            </a:r>
            <a:r>
              <a:rPr kumimoji="0" lang="en-US" altLang="en-US" sz="2400" b="0" i="0" u="none" strike="noStrike" cap="none" normalizeH="0" baseline="0">
                <a:ln>
                  <a:noFill/>
                </a:ln>
                <a:solidFill>
                  <a:schemeClr val="tx1"/>
                </a:solidFill>
                <a:effectLst/>
                <a:latin typeface="Arial" panose="020B0604020202020204" pitchFamily="34" charset="0"/>
              </a:rPr>
              <a:t> to automatically adjust lighting, temperature, and security settings based on user preferences—without needing manual input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11B45D9-EE23-576C-2D00-57615C27822C}"/>
              </a:ext>
            </a:extLst>
          </p:cNvPr>
          <p:cNvSpPr txBox="1"/>
          <p:nvPr/>
        </p:nvSpPr>
        <p:spPr>
          <a:xfrm>
            <a:off x="517869" y="6346009"/>
            <a:ext cx="4221911" cy="230832"/>
          </a:xfrm>
          <a:prstGeom prst="rect">
            <a:avLst/>
          </a:prstGeom>
          <a:noFill/>
        </p:spPr>
        <p:txBody>
          <a:bodyPr wrap="square" rtlCol="0">
            <a:spAutoFit/>
          </a:bodyPr>
          <a:lstStyle/>
          <a:p>
            <a:r>
              <a:rPr lang="en-US" sz="900">
                <a:hlinkClick r:id="rId4" tooltip="https://www.flickr.com/photos/17367470@N05/5847403562/"/>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222260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124CB-EFF2-B7B8-F337-5196096DD2F0}"/>
              </a:ext>
            </a:extLst>
          </p:cNvPr>
          <p:cNvSpPr>
            <a:spLocks noGrp="1"/>
          </p:cNvSpPr>
          <p:nvPr>
            <p:ph type="title"/>
          </p:nvPr>
        </p:nvSpPr>
        <p:spPr>
          <a:xfrm>
            <a:off x="521208" y="978408"/>
            <a:ext cx="6300216" cy="789583"/>
          </a:xfrm>
        </p:spPr>
        <p:txBody>
          <a:bodyPr vert="horz" lIns="91440" tIns="45720" rIns="91440" bIns="45720" rtlCol="0" anchor="t">
            <a:normAutofit/>
          </a:bodyPr>
          <a:lstStyle/>
          <a:p>
            <a:r>
              <a:rPr lang="en-US" b="1" kern="1200" dirty="0">
                <a:solidFill>
                  <a:schemeClr val="tx1"/>
                </a:solidFill>
                <a:latin typeface="+mj-lt"/>
                <a:ea typeface="+mj-ea"/>
                <a:cs typeface="+mj-cs"/>
              </a:rPr>
              <a:t>J: Jaccard Index</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45A7EE0-10E7-4E1E-B66D-1CAEAF7D52F4}"/>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69" r="4769"/>
          <a:stretch/>
        </p:blipFill>
        <p:spPr>
          <a:xfrm>
            <a:off x="7586236" y="508090"/>
            <a:ext cx="4081805" cy="5846990"/>
          </a:xfrm>
          <a:prstGeom prst="rect">
            <a:avLst/>
          </a:prstGeom>
        </p:spPr>
      </p:pic>
      <p:sp>
        <p:nvSpPr>
          <p:cNvPr id="3" name="Rectangle 1">
            <a:extLst>
              <a:ext uri="{FF2B5EF4-FFF2-40B4-BE49-F238E27FC236}">
                <a16:creationId xmlns:a16="http://schemas.microsoft.com/office/drawing/2014/main" id="{EDD5B50D-E76A-35E2-53C3-9ECA6998C01C}"/>
              </a:ext>
            </a:extLst>
          </p:cNvPr>
          <p:cNvSpPr>
            <a:spLocks noGrp="1" noChangeArrowheads="1"/>
          </p:cNvSpPr>
          <p:nvPr>
            <p:ph sz="half" idx="2"/>
          </p:nvPr>
        </p:nvSpPr>
        <p:spPr bwMode="auto">
          <a:xfrm>
            <a:off x="474980" y="1953816"/>
            <a:ext cx="6032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The Jaccard Index is a similarity measure used in computer vision and machine learning to compare the overlap between two sets. It is calculated as the ratio of the intersection size to the union size of the 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Object detection algorithms</a:t>
            </a:r>
            <a:r>
              <a:rPr kumimoji="0" lang="en-US" altLang="en-US" sz="2400" b="0" i="0" u="none" strike="noStrike" cap="none" normalizeH="0" baseline="0" dirty="0">
                <a:ln>
                  <a:noFill/>
                </a:ln>
                <a:solidFill>
                  <a:schemeClr val="tx1"/>
                </a:solidFill>
                <a:effectLst/>
                <a:latin typeface="Arial" panose="020B0604020202020204" pitchFamily="34" charset="0"/>
              </a:rPr>
              <a:t> use the </a:t>
            </a:r>
            <a:r>
              <a:rPr kumimoji="0" lang="en-US" altLang="en-US" sz="2400" b="1" i="0" u="none" strike="noStrike" cap="none" normalizeH="0" baseline="0" dirty="0">
                <a:ln>
                  <a:noFill/>
                </a:ln>
                <a:solidFill>
                  <a:schemeClr val="tx1"/>
                </a:solidFill>
                <a:effectLst/>
                <a:latin typeface="Arial" panose="020B0604020202020204" pitchFamily="34" charset="0"/>
              </a:rPr>
              <a:t>Jaccard Index</a:t>
            </a:r>
            <a:r>
              <a:rPr kumimoji="0" lang="en-US" altLang="en-US" sz="2400" b="0" i="0" u="none" strike="noStrike" cap="none" normalizeH="0" baseline="0" dirty="0">
                <a:ln>
                  <a:noFill/>
                </a:ln>
                <a:solidFill>
                  <a:schemeClr val="tx1"/>
                </a:solidFill>
                <a:effectLst/>
                <a:latin typeface="Arial" panose="020B0604020202020204" pitchFamily="34" charset="0"/>
              </a:rPr>
              <a:t> (also called </a:t>
            </a:r>
            <a:r>
              <a:rPr kumimoji="0" lang="en-US" altLang="en-US" sz="2400" b="1" i="0" u="none" strike="noStrike" cap="none" normalizeH="0" baseline="0" dirty="0">
                <a:ln>
                  <a:noFill/>
                </a:ln>
                <a:solidFill>
                  <a:schemeClr val="tx1"/>
                </a:solidFill>
                <a:effectLst/>
                <a:latin typeface="Arial" panose="020B0604020202020204" pitchFamily="34" charset="0"/>
              </a:rPr>
              <a:t>Intersection over Union, </a:t>
            </a:r>
            <a:r>
              <a:rPr kumimoji="0" lang="en-US" altLang="en-US" sz="2400" b="1" i="0" u="none" strike="noStrike" cap="none" normalizeH="0" baseline="0" dirty="0" err="1">
                <a:ln>
                  <a:noFill/>
                </a:ln>
                <a:solidFill>
                  <a:schemeClr val="tx1"/>
                </a:solidFill>
                <a:effectLst/>
                <a:latin typeface="Arial" panose="020B0604020202020204" pitchFamily="34" charset="0"/>
              </a:rPr>
              <a:t>IoU</a:t>
            </a:r>
            <a:r>
              <a:rPr kumimoji="0" lang="en-US" altLang="en-US" sz="2400" b="0" i="0" u="none" strike="noStrike" cap="none" normalizeH="0" baseline="0" dirty="0">
                <a:ln>
                  <a:noFill/>
                </a:ln>
                <a:solidFill>
                  <a:schemeClr val="tx1"/>
                </a:solidFill>
                <a:effectLst/>
                <a:latin typeface="Arial" panose="020B0604020202020204" pitchFamily="34" charset="0"/>
              </a:rPr>
              <a:t>) to evaluate how accurately predicted bounding boxes match ground truth annotations</a:t>
            </a:r>
          </a:p>
        </p:txBody>
      </p:sp>
      <p:sp>
        <p:nvSpPr>
          <p:cNvPr id="6" name="TextBox 5">
            <a:extLst>
              <a:ext uri="{FF2B5EF4-FFF2-40B4-BE49-F238E27FC236}">
                <a16:creationId xmlns:a16="http://schemas.microsoft.com/office/drawing/2014/main" id="{D11CC94F-7350-D283-2D03-293AF125F353}"/>
              </a:ext>
            </a:extLst>
          </p:cNvPr>
          <p:cNvSpPr txBox="1"/>
          <p:nvPr/>
        </p:nvSpPr>
        <p:spPr>
          <a:xfrm>
            <a:off x="7586236" y="6355080"/>
            <a:ext cx="4081805" cy="230832"/>
          </a:xfrm>
          <a:prstGeom prst="rect">
            <a:avLst/>
          </a:prstGeom>
          <a:noFill/>
        </p:spPr>
        <p:txBody>
          <a:bodyPr wrap="square" rtlCol="0">
            <a:spAutoFit/>
          </a:bodyPr>
          <a:lstStyle/>
          <a:p>
            <a:r>
              <a:rPr lang="en-US" sz="900">
                <a:hlinkClick r:id="rId4" tooltip="https://www.frontiersin.org/articles/10.3389/fnana.2016.00112/ful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9895851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E32B1E4-45B9-49D3-3AA9-F5FB0F787EDD}"/>
              </a:ext>
            </a:extLst>
          </p:cNvPr>
          <p:cNvSpPr>
            <a:spLocks noGrp="1"/>
          </p:cNvSpPr>
          <p:nvPr>
            <p:ph type="title"/>
          </p:nvPr>
        </p:nvSpPr>
        <p:spPr>
          <a:xfrm>
            <a:off x="6995160" y="978408"/>
            <a:ext cx="4745736" cy="787330"/>
          </a:xfrm>
        </p:spPr>
        <p:txBody>
          <a:bodyPr vert="horz" lIns="91440" tIns="45720" rIns="91440" bIns="45720" rtlCol="0" anchor="t">
            <a:normAutofit/>
          </a:bodyPr>
          <a:lstStyle/>
          <a:p>
            <a:r>
              <a:rPr lang="en-US" sz="3600" b="1" kern="1200" dirty="0">
                <a:solidFill>
                  <a:schemeClr val="tx1"/>
                </a:solidFill>
                <a:latin typeface="+mj-lt"/>
                <a:ea typeface="+mj-ea"/>
                <a:cs typeface="+mj-cs"/>
              </a:rPr>
              <a:t>K: Keypoint Detection</a:t>
            </a:r>
          </a:p>
        </p:txBody>
      </p:sp>
      <p:pic>
        <p:nvPicPr>
          <p:cNvPr id="5" name="Content Placeholder 4">
            <a:extLst>
              <a:ext uri="{FF2B5EF4-FFF2-40B4-BE49-F238E27FC236}">
                <a16:creationId xmlns:a16="http://schemas.microsoft.com/office/drawing/2014/main" id="{D28B7740-6142-4D2E-AED7-1E309A7E06BA}"/>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07" r="1207"/>
          <a:stretch/>
        </p:blipFill>
        <p:spPr>
          <a:xfrm>
            <a:off x="517868" y="508090"/>
            <a:ext cx="5788339" cy="5837846"/>
          </a:xfrm>
          <a:prstGeom prst="rect">
            <a:avLst/>
          </a:prstGeom>
        </p:spPr>
      </p:pic>
      <p:sp>
        <p:nvSpPr>
          <p:cNvPr id="18" name="Freeform: Shape 17">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71FE41CA-0AA2-6AE0-C7D9-2E76BDBE4EF4}"/>
              </a:ext>
            </a:extLst>
          </p:cNvPr>
          <p:cNvSpPr>
            <a:spLocks noGrp="1" noChangeArrowheads="1"/>
          </p:cNvSpPr>
          <p:nvPr>
            <p:ph sz="half" idx="2"/>
          </p:nvPr>
        </p:nvSpPr>
        <p:spPr bwMode="auto">
          <a:xfrm>
            <a:off x="6995159" y="1635777"/>
            <a:ext cx="4675923" cy="47101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85000" lnSpcReduction="10000"/>
          </a:bodyPr>
          <a:lstStyle/>
          <a:p>
            <a:pPr marL="0" marR="0" lvl="0" fontAlgn="base">
              <a:spcBef>
                <a:spcPct val="0"/>
              </a:spcBef>
              <a:spcAft>
                <a:spcPts val="600"/>
              </a:spcAft>
              <a:buClrTx/>
              <a:buSzTx/>
              <a:tabLst/>
            </a:pPr>
            <a:r>
              <a:rPr kumimoji="0" lang="en-US" altLang="en-US" sz="2400" b="1" i="0" u="none" strike="noStrike" cap="none" normalizeH="0" baseline="0" dirty="0">
                <a:ln>
                  <a:noFill/>
                </a:ln>
                <a:effectLst/>
              </a:rPr>
              <a:t>Meaning:</a:t>
            </a:r>
            <a:r>
              <a:rPr kumimoji="0" lang="en-US" altLang="en-US" sz="2400" b="0" i="0" u="none" strike="noStrike" cap="none" normalizeH="0" baseline="0" dirty="0">
                <a:ln>
                  <a:noFill/>
                </a:ln>
                <a:effectLst/>
              </a:rPr>
              <a:t> Keypoint detection is a computer vision technique that identifies specific, distinct points within an image, often used to recognize objects, track movements, or analyze patterns. These keypoints serve as reference markers, helping AI understand spatial relationships in visual data.</a:t>
            </a:r>
          </a:p>
          <a:p>
            <a:pPr marL="0" marR="0" lvl="0" fontAlgn="base">
              <a:spcBef>
                <a:spcPct val="0"/>
              </a:spcBef>
              <a:spcAft>
                <a:spcPts val="600"/>
              </a:spcAft>
              <a:buClrTx/>
              <a:buSzTx/>
              <a:tabLst/>
            </a:pPr>
            <a:r>
              <a:rPr kumimoji="0" lang="en-US" altLang="en-US" sz="2400" b="1" i="0" u="none" strike="noStrike" cap="none" normalizeH="0" baseline="0" dirty="0">
                <a:ln>
                  <a:noFill/>
                </a:ln>
                <a:effectLst/>
              </a:rPr>
              <a:t>Example:</a:t>
            </a:r>
            <a:r>
              <a:rPr kumimoji="0" lang="en-US" altLang="en-US" sz="2400" b="0" i="0" u="none" strike="noStrike" cap="none" normalizeH="0" baseline="0" dirty="0">
                <a:ln>
                  <a:noFill/>
                </a:ln>
                <a:effectLst/>
              </a:rPr>
              <a:t> </a:t>
            </a:r>
            <a:r>
              <a:rPr kumimoji="0" lang="en-US" altLang="en-US" sz="2400" b="1" i="0" u="none" strike="noStrike" cap="none" normalizeH="0" baseline="0" dirty="0">
                <a:ln>
                  <a:noFill/>
                </a:ln>
                <a:effectLst/>
              </a:rPr>
              <a:t>Human pose estimation</a:t>
            </a:r>
            <a:r>
              <a:rPr kumimoji="0" lang="en-US" altLang="en-US" sz="2400" b="0" i="0" u="none" strike="noStrike" cap="none" normalizeH="0" baseline="0" dirty="0">
                <a:ln>
                  <a:noFill/>
                </a:ln>
                <a:effectLst/>
              </a:rPr>
              <a:t> uses </a:t>
            </a:r>
            <a:r>
              <a:rPr kumimoji="0" lang="en-US" altLang="en-US" sz="2400" b="1" i="0" u="none" strike="noStrike" cap="none" normalizeH="0" baseline="0" dirty="0">
                <a:ln>
                  <a:noFill/>
                </a:ln>
                <a:effectLst/>
              </a:rPr>
              <a:t>keypoint detection</a:t>
            </a:r>
            <a:r>
              <a:rPr kumimoji="0" lang="en-US" altLang="en-US" sz="2400" b="0" i="0" u="none" strike="noStrike" cap="none" normalizeH="0" baseline="0" dirty="0">
                <a:ln>
                  <a:noFill/>
                </a:ln>
                <a:effectLst/>
              </a:rPr>
              <a:t> to track body movements by identifying key points like joints, elbows, and knees, enabling applications in fitness tracking and augmented reality</a:t>
            </a:r>
          </a:p>
        </p:txBody>
      </p:sp>
    </p:spTree>
    <p:extLst>
      <p:ext uri="{BB962C8B-B14F-4D97-AF65-F5344CB8AC3E}">
        <p14:creationId xmlns:p14="http://schemas.microsoft.com/office/powerpoint/2010/main" val="25141806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C8B9610-3D4F-7AB0-B23C-096980207DD9}"/>
              </a:ext>
            </a:extLst>
          </p:cNvPr>
          <p:cNvSpPr>
            <a:spLocks noGrp="1"/>
          </p:cNvSpPr>
          <p:nvPr>
            <p:ph type="title"/>
          </p:nvPr>
        </p:nvSpPr>
        <p:spPr>
          <a:xfrm>
            <a:off x="6995160" y="978408"/>
            <a:ext cx="4745736" cy="1088141"/>
          </a:xfrm>
        </p:spPr>
        <p:txBody>
          <a:bodyPr vert="horz" lIns="91440" tIns="45720" rIns="91440" bIns="45720" rtlCol="0" anchor="t">
            <a:noAutofit/>
          </a:bodyPr>
          <a:lstStyle/>
          <a:p>
            <a:r>
              <a:rPr lang="en-US" sz="3200" b="1" kern="1200" dirty="0">
                <a:solidFill>
                  <a:schemeClr val="tx1"/>
                </a:solidFill>
                <a:latin typeface="+mj-lt"/>
                <a:ea typeface="+mj-ea"/>
                <a:cs typeface="+mj-cs"/>
              </a:rPr>
              <a:t>L: </a:t>
            </a:r>
            <a:r>
              <a:rPr lang="en-US" sz="3200" b="1" dirty="0"/>
              <a:t>LiDAR (Light Detection and Ranging)</a:t>
            </a:r>
            <a:br>
              <a:rPr lang="en-US" sz="3200" dirty="0"/>
            </a:br>
            <a:endParaRPr lang="en-US" sz="3200" b="1" kern="1200" dirty="0">
              <a:solidFill>
                <a:schemeClr val="tx1"/>
              </a:solidFill>
              <a:latin typeface="+mj-lt"/>
              <a:ea typeface="+mj-ea"/>
              <a:cs typeface="+mj-cs"/>
            </a:endParaRPr>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D578DE3A-EC1A-42CB-A6E8-D4EE17196316}"/>
              </a:ext>
            </a:extLst>
          </p:cNvPr>
          <p:cNvPicPr>
            <a:picLocks noGrp="1" noChangeAspect="1"/>
          </p:cNvPicPr>
          <p:nvPr>
            <p:ph sz="half" idx="1"/>
          </p:nvPr>
        </p:nvPicPr>
        <p:blipFill>
          <a:blip r:embed="rId3"/>
          <a:srcRect l="17506" r="17355" b="1"/>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F1F1380C-A79F-DEF1-4766-AA982CF26DF6}"/>
              </a:ext>
            </a:extLst>
          </p:cNvPr>
          <p:cNvSpPr>
            <a:spLocks noGrp="1" noChangeArrowheads="1"/>
          </p:cNvSpPr>
          <p:nvPr>
            <p:ph sz="half" idx="2"/>
          </p:nvPr>
        </p:nvSpPr>
        <p:spPr bwMode="auto">
          <a:xfrm>
            <a:off x="6979285" y="2066658"/>
            <a:ext cx="474573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Meaning:</a:t>
            </a:r>
            <a:r>
              <a:rPr kumimoji="0" lang="en-US" altLang="en-US" sz="2000" b="0" i="0" u="none" strike="noStrike" cap="none" normalizeH="0" baseline="0" dirty="0">
                <a:ln>
                  <a:noFill/>
                </a:ln>
                <a:solidFill>
                  <a:schemeClr val="tx1"/>
                </a:solidFill>
                <a:effectLst/>
                <a:latin typeface="Arial" panose="020B0604020202020204" pitchFamily="34" charset="0"/>
              </a:rPr>
              <a:t> LiDAR is a remote sensing technology that uses laser pulses to measure distances and create detailed 3D maps of environments. It helps AI understand depth and spatial relationships in computer vision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Example: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Self-driving cars</a:t>
            </a:r>
            <a:r>
              <a:rPr kumimoji="0" lang="en-US" altLang="en-US" sz="2000" b="0" i="0" u="none" strike="noStrike" cap="none" normalizeH="0" baseline="0" dirty="0">
                <a:ln>
                  <a:noFill/>
                </a:ln>
                <a:solidFill>
                  <a:schemeClr val="tx1"/>
                </a:solidFill>
                <a:effectLst/>
                <a:latin typeface="Arial" panose="020B0604020202020204" pitchFamily="34" charset="0"/>
              </a:rPr>
              <a:t> use </a:t>
            </a:r>
            <a:r>
              <a:rPr kumimoji="0" lang="en-US" altLang="en-US" sz="2000" b="1" i="0" u="none" strike="noStrike" cap="none" normalizeH="0" baseline="0" dirty="0">
                <a:ln>
                  <a:noFill/>
                </a:ln>
                <a:solidFill>
                  <a:schemeClr val="tx1"/>
                </a:solidFill>
                <a:effectLst/>
                <a:latin typeface="Arial" panose="020B0604020202020204" pitchFamily="34" charset="0"/>
              </a:rPr>
              <a:t>LiDAR</a:t>
            </a:r>
            <a:r>
              <a:rPr kumimoji="0" lang="en-US" altLang="en-US" sz="2000" b="0" i="0" u="none" strike="noStrike" cap="none" normalizeH="0" baseline="0" dirty="0">
                <a:ln>
                  <a:noFill/>
                </a:ln>
                <a:solidFill>
                  <a:schemeClr val="tx1"/>
                </a:solidFill>
                <a:effectLst/>
                <a:latin typeface="Arial" panose="020B0604020202020204" pitchFamily="34" charset="0"/>
              </a:rPr>
              <a:t> to detect obstacles, measure distances, and navigate safely by generating real-time 3D maps of their surroundings</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1253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A56902F-6B6E-E7B7-33D6-39A9011AEEEA}"/>
              </a:ext>
            </a:extLst>
          </p:cNvPr>
          <p:cNvSpPr>
            <a:spLocks noGrp="1"/>
          </p:cNvSpPr>
          <p:nvPr>
            <p:ph type="title"/>
          </p:nvPr>
        </p:nvSpPr>
        <p:spPr>
          <a:xfrm>
            <a:off x="517869" y="1029724"/>
            <a:ext cx="4726944" cy="731520"/>
          </a:xfrm>
        </p:spPr>
        <p:txBody>
          <a:bodyPr vert="horz" lIns="91440" tIns="45720" rIns="91440" bIns="45720" rtlCol="0" anchor="b">
            <a:normAutofit/>
          </a:bodyPr>
          <a:lstStyle/>
          <a:p>
            <a:r>
              <a:rPr lang="en-US" sz="3600" b="1" kern="1200">
                <a:solidFill>
                  <a:schemeClr val="tx1"/>
                </a:solidFill>
                <a:latin typeface="+mj-lt"/>
                <a:ea typeface="+mj-ea"/>
                <a:cs typeface="+mj-cs"/>
              </a:rPr>
              <a:t>M: Motion Estimation</a:t>
            </a:r>
            <a:endParaRPr lang="en-US" sz="3600" b="1" kern="1200" dirty="0">
              <a:solidFill>
                <a:schemeClr val="tx1"/>
              </a:solidFill>
              <a:latin typeface="+mj-lt"/>
              <a:ea typeface="+mj-ea"/>
              <a:cs typeface="+mj-cs"/>
            </a:endParaRP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4FE51DAE-0862-4681-9028-DFA4F8144A40}"/>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2809" r="32809"/>
          <a:stretch/>
        </p:blipFill>
        <p:spPr>
          <a:xfrm>
            <a:off x="5766312" y="2133599"/>
            <a:ext cx="5904480" cy="4212405"/>
          </a:xfrm>
          <a:prstGeom prst="rect">
            <a:avLst/>
          </a:prstGeom>
        </p:spPr>
      </p:pic>
      <p:sp>
        <p:nvSpPr>
          <p:cNvPr id="3" name="Rectangle 1">
            <a:extLst>
              <a:ext uri="{FF2B5EF4-FFF2-40B4-BE49-F238E27FC236}">
                <a16:creationId xmlns:a16="http://schemas.microsoft.com/office/drawing/2014/main" id="{4230FEAC-ECE1-78FF-AE48-3F9F527F0457}"/>
              </a:ext>
            </a:extLst>
          </p:cNvPr>
          <p:cNvSpPr>
            <a:spLocks noGrp="1" noChangeArrowheads="1"/>
          </p:cNvSpPr>
          <p:nvPr>
            <p:ph sz="half" idx="2"/>
          </p:nvPr>
        </p:nvSpPr>
        <p:spPr bwMode="auto">
          <a:xfrm>
            <a:off x="520700" y="1828409"/>
            <a:ext cx="472411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Meaning:</a:t>
            </a:r>
            <a:r>
              <a:rPr kumimoji="0" lang="en-US" altLang="en-US" sz="2000" b="0" i="0" u="none" strike="noStrike" cap="none" normalizeH="0" baseline="0">
                <a:ln>
                  <a:noFill/>
                </a:ln>
                <a:solidFill>
                  <a:schemeClr val="tx1"/>
                </a:solidFill>
                <a:effectLst/>
                <a:latin typeface="Arial" panose="020B0604020202020204" pitchFamily="34" charset="0"/>
              </a:rPr>
              <a:t> Motion estimation is a computer vision technique used to track and predict the movement of objects across frames in a video. It helps AI understand how objects move in a scene, enabling applications like video compression, object tracking, and augmented reality.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Example:</a:t>
            </a:r>
            <a:r>
              <a:rPr kumimoji="0" lang="en-US" altLang="en-US" sz="2000" b="0" i="0" u="none" strike="noStrike" cap="none" normalizeH="0" baseline="0">
                <a:ln>
                  <a:noFill/>
                </a:ln>
                <a:solidFill>
                  <a:schemeClr val="tx1"/>
                </a:solidFill>
                <a:effectLst/>
                <a:latin typeface="Arial" panose="020B0604020202020204" pitchFamily="34" charset="0"/>
              </a:rPr>
              <a:t> </a:t>
            </a:r>
            <a:r>
              <a:rPr kumimoji="0" lang="en-US" altLang="en-US" sz="2000" b="1" i="0" u="none" strike="noStrike" cap="none" normalizeH="0" baseline="0">
                <a:ln>
                  <a:noFill/>
                </a:ln>
                <a:solidFill>
                  <a:schemeClr val="tx1"/>
                </a:solidFill>
                <a:effectLst/>
                <a:latin typeface="Arial" panose="020B0604020202020204" pitchFamily="34" charset="0"/>
              </a:rPr>
              <a:t>Self-driving cars</a:t>
            </a:r>
            <a:r>
              <a:rPr kumimoji="0" lang="en-US" altLang="en-US" sz="2000" b="0" i="0" u="none" strike="noStrike" cap="none" normalizeH="0" baseline="0">
                <a:ln>
                  <a:noFill/>
                </a:ln>
                <a:solidFill>
                  <a:schemeClr val="tx1"/>
                </a:solidFill>
                <a:effectLst/>
                <a:latin typeface="Arial" panose="020B0604020202020204" pitchFamily="34" charset="0"/>
              </a:rPr>
              <a:t> use </a:t>
            </a:r>
            <a:r>
              <a:rPr kumimoji="0" lang="en-US" altLang="en-US" sz="2000" b="1" i="0" u="none" strike="noStrike" cap="none" normalizeH="0" baseline="0">
                <a:ln>
                  <a:noFill/>
                </a:ln>
                <a:solidFill>
                  <a:schemeClr val="tx1"/>
                </a:solidFill>
                <a:effectLst/>
                <a:latin typeface="Arial" panose="020B0604020202020204" pitchFamily="34" charset="0"/>
              </a:rPr>
              <a:t>motion estimation</a:t>
            </a:r>
            <a:r>
              <a:rPr kumimoji="0" lang="en-US" altLang="en-US" sz="2000" b="0" i="0" u="none" strike="noStrike" cap="none" normalizeH="0" baseline="0">
                <a:ln>
                  <a:noFill/>
                </a:ln>
                <a:solidFill>
                  <a:schemeClr val="tx1"/>
                </a:solidFill>
                <a:effectLst/>
                <a:latin typeface="Arial" panose="020B0604020202020204" pitchFamily="34" charset="0"/>
              </a:rPr>
              <a:t> to analyze the movement of pedestrians and vehicles, allowing for real-time decision-making and collision avoidance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885CC2B-2BCE-DC8B-3921-16E9FFE8CFFD}"/>
              </a:ext>
            </a:extLst>
          </p:cNvPr>
          <p:cNvSpPr txBox="1"/>
          <p:nvPr/>
        </p:nvSpPr>
        <p:spPr>
          <a:xfrm>
            <a:off x="5766312" y="6346004"/>
            <a:ext cx="5904480" cy="230832"/>
          </a:xfrm>
          <a:prstGeom prst="rect">
            <a:avLst/>
          </a:prstGeom>
          <a:noFill/>
        </p:spPr>
        <p:txBody>
          <a:bodyPr wrap="square" rtlCol="0">
            <a:spAutoFit/>
          </a:bodyPr>
          <a:lstStyle/>
          <a:p>
            <a:r>
              <a:rPr lang="en-US" sz="900">
                <a:hlinkClick r:id="rId4" tooltip="https://asr.copernicus.org/articles/16/7/2019/"/>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17277083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D148DF-7BEE-7831-B7E6-2B53925293AC}"/>
              </a:ext>
            </a:extLst>
          </p:cNvPr>
          <p:cNvSpPr>
            <a:spLocks noGrp="1"/>
          </p:cNvSpPr>
          <p:nvPr>
            <p:ph type="title"/>
          </p:nvPr>
        </p:nvSpPr>
        <p:spPr>
          <a:xfrm>
            <a:off x="521208" y="978408"/>
            <a:ext cx="6153912" cy="819912"/>
          </a:xfrm>
        </p:spPr>
        <p:txBody>
          <a:bodyPr vert="horz" lIns="91440" tIns="45720" rIns="91440" bIns="45720" rtlCol="0" anchor="t">
            <a:normAutofit/>
          </a:bodyPr>
          <a:lstStyle/>
          <a:p>
            <a:r>
              <a:rPr lang="en-US" b="1" kern="1200" dirty="0">
                <a:solidFill>
                  <a:schemeClr val="tx1"/>
                </a:solidFill>
                <a:latin typeface="+mj-lt"/>
                <a:ea typeface="+mj-ea"/>
                <a:cs typeface="+mj-cs"/>
              </a:rPr>
              <a:t>N: NAS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58DE96C6-A38B-4DAE-AE33-0019859D277D}"/>
              </a:ext>
            </a:extLst>
          </p:cNvPr>
          <p:cNvPicPr>
            <a:picLocks noGrp="1" noChangeAspect="1"/>
          </p:cNvPicPr>
          <p:nvPr>
            <p:ph sz="half" idx="1"/>
          </p:nvPr>
        </p:nvPicPr>
        <p:blipFill>
          <a:blip r:embed="rId3"/>
          <a:srcRect l="13418" r="34224"/>
          <a:stretch/>
        </p:blipFill>
        <p:spPr>
          <a:xfrm>
            <a:off x="7586236" y="508090"/>
            <a:ext cx="4081805" cy="5846990"/>
          </a:xfrm>
          <a:prstGeom prst="rect">
            <a:avLst/>
          </a:prstGeom>
        </p:spPr>
      </p:pic>
      <p:sp>
        <p:nvSpPr>
          <p:cNvPr id="3" name="Rectangle 1">
            <a:extLst>
              <a:ext uri="{FF2B5EF4-FFF2-40B4-BE49-F238E27FC236}">
                <a16:creationId xmlns:a16="http://schemas.microsoft.com/office/drawing/2014/main" id="{E646E47C-F310-954D-0384-0B7EBF2E53B0}"/>
              </a:ext>
            </a:extLst>
          </p:cNvPr>
          <p:cNvSpPr>
            <a:spLocks noGrp="1" noChangeArrowheads="1"/>
          </p:cNvSpPr>
          <p:nvPr>
            <p:ph sz="half" idx="2"/>
          </p:nvPr>
        </p:nvSpPr>
        <p:spPr bwMode="auto">
          <a:xfrm>
            <a:off x="490220" y="1722413"/>
            <a:ext cx="61539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NAS is an automated process that optimizes deep learning model structures by searching for the best-performing architecture without manual tuning. It helps AI models become more efficient and accurate in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AI researchers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NAS</a:t>
            </a:r>
            <a:r>
              <a:rPr kumimoji="0" lang="en-US" altLang="en-US" sz="2400" b="0" i="0" u="none" strike="noStrike" cap="none" normalizeH="0" baseline="0" dirty="0">
                <a:ln>
                  <a:noFill/>
                </a:ln>
                <a:solidFill>
                  <a:schemeClr val="tx1"/>
                </a:solidFill>
                <a:effectLst/>
                <a:latin typeface="Arial" panose="020B0604020202020204" pitchFamily="34" charset="0"/>
              </a:rPr>
              <a:t> to design neural networks for </a:t>
            </a:r>
            <a:r>
              <a:rPr kumimoji="0" lang="en-US" altLang="en-US" sz="2400" b="1" i="0" u="none" strike="noStrike" cap="none" normalizeH="0" baseline="0" dirty="0">
                <a:ln>
                  <a:noFill/>
                </a:ln>
                <a:solidFill>
                  <a:schemeClr val="tx1"/>
                </a:solidFill>
                <a:effectLst/>
                <a:latin typeface="Arial" panose="020B0604020202020204" pitchFamily="34" charset="0"/>
              </a:rPr>
              <a:t>image classification</a:t>
            </a:r>
            <a:r>
              <a:rPr kumimoji="0" lang="en-US" altLang="en-US" sz="2400" b="0" i="0" u="none" strike="noStrike" cap="none" normalizeH="0" baseline="0" dirty="0">
                <a:ln>
                  <a:noFill/>
                </a:ln>
                <a:solidFill>
                  <a:schemeClr val="tx1"/>
                </a:solidFill>
                <a:effectLst/>
                <a:latin typeface="Arial" panose="020B0604020202020204" pitchFamily="34" charset="0"/>
              </a:rPr>
              <a:t> and </a:t>
            </a:r>
            <a:r>
              <a:rPr kumimoji="0" lang="en-US" altLang="en-US" sz="2400" b="1" i="0" u="none" strike="noStrike" cap="none" normalizeH="0" baseline="0" dirty="0">
                <a:ln>
                  <a:noFill/>
                </a:ln>
                <a:solidFill>
                  <a:schemeClr val="tx1"/>
                </a:solidFill>
                <a:effectLst/>
                <a:latin typeface="Arial" panose="020B0604020202020204" pitchFamily="34" charset="0"/>
              </a:rPr>
              <a:t>object detection</a:t>
            </a:r>
            <a:r>
              <a:rPr kumimoji="0" lang="en-US" altLang="en-US" sz="2400" b="0" i="0" u="none" strike="noStrike" cap="none" normalizeH="0" baseline="0" dirty="0">
                <a:ln>
                  <a:noFill/>
                </a:ln>
                <a:solidFill>
                  <a:schemeClr val="tx1"/>
                </a:solidFill>
                <a:effectLst/>
                <a:latin typeface="Arial" panose="020B0604020202020204" pitchFamily="34" charset="0"/>
              </a:rPr>
              <a:t>, improving performance while reducing computational costs</a:t>
            </a:r>
          </a:p>
        </p:txBody>
      </p:sp>
    </p:spTree>
    <p:extLst>
      <p:ext uri="{BB962C8B-B14F-4D97-AF65-F5344CB8AC3E}">
        <p14:creationId xmlns:p14="http://schemas.microsoft.com/office/powerpoint/2010/main" val="1910967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2D8BFDF-515D-167B-B024-B2084850BB92}"/>
              </a:ext>
            </a:extLst>
          </p:cNvPr>
          <p:cNvSpPr>
            <a:spLocks noGrp="1"/>
          </p:cNvSpPr>
          <p:nvPr>
            <p:ph type="title"/>
          </p:nvPr>
        </p:nvSpPr>
        <p:spPr>
          <a:xfrm>
            <a:off x="536448" y="795528"/>
            <a:ext cx="3883152" cy="621893"/>
          </a:xfrm>
        </p:spPr>
        <p:txBody>
          <a:bodyPr>
            <a:normAutofit fontScale="90000"/>
          </a:bodyPr>
          <a:lstStyle/>
          <a:p>
            <a:r>
              <a:rPr lang="en-US" sz="4000" dirty="0"/>
              <a:t>O: Optical Flow</a:t>
            </a:r>
          </a:p>
        </p:txBody>
      </p:sp>
      <p:sp>
        <p:nvSpPr>
          <p:cNvPr id="7" name="Rectangle 1">
            <a:extLst>
              <a:ext uri="{FF2B5EF4-FFF2-40B4-BE49-F238E27FC236}">
                <a16:creationId xmlns:a16="http://schemas.microsoft.com/office/drawing/2014/main" id="{F58C0C2B-A369-A133-F15B-FEAECDDA225E}"/>
              </a:ext>
            </a:extLst>
          </p:cNvPr>
          <p:cNvSpPr>
            <a:spLocks noGrp="1" noChangeArrowheads="1"/>
          </p:cNvSpPr>
          <p:nvPr>
            <p:ph idx="1"/>
          </p:nvPr>
        </p:nvSpPr>
        <p:spPr bwMode="auto">
          <a:xfrm>
            <a:off x="505969" y="1417421"/>
            <a:ext cx="440435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Optical flow is a computer vision technique that estimates the motion of objects between consecutive frames in a video. It analyzes pixel movement to understand scene dynamics and track motion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Self-driving cars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optical flow</a:t>
            </a:r>
            <a:r>
              <a:rPr kumimoji="0" lang="en-US" altLang="en-US" sz="2400" b="0" i="0" u="none" strike="noStrike" cap="none" normalizeH="0" baseline="0" dirty="0">
                <a:ln>
                  <a:noFill/>
                </a:ln>
                <a:solidFill>
                  <a:schemeClr val="tx1"/>
                </a:solidFill>
                <a:effectLst/>
                <a:latin typeface="Arial" panose="020B0604020202020204" pitchFamily="34" charset="0"/>
              </a:rPr>
              <a:t> to detect moving vehicles and pedestrians, helping them make real-time driving decisions.</a:t>
            </a:r>
          </a:p>
        </p:txBody>
      </p:sp>
      <p:pic>
        <p:nvPicPr>
          <p:cNvPr id="12" name="Picture 11" descr="A collage of a person running&#10;&#10;AI-generated content may be incorrect.">
            <a:extLst>
              <a:ext uri="{FF2B5EF4-FFF2-40B4-BE49-F238E27FC236}">
                <a16:creationId xmlns:a16="http://schemas.microsoft.com/office/drawing/2014/main" id="{547E3C88-74FB-95F6-84A3-8517D89D09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0664" y="1106474"/>
            <a:ext cx="6997161" cy="5262979"/>
          </a:xfrm>
          <a:prstGeom prst="rect">
            <a:avLst/>
          </a:prstGeom>
        </p:spPr>
      </p:pic>
    </p:spTree>
    <p:extLst>
      <p:ext uri="{BB962C8B-B14F-4D97-AF65-F5344CB8AC3E}">
        <p14:creationId xmlns:p14="http://schemas.microsoft.com/office/powerpoint/2010/main" val="855188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50972-7ED2-944E-2361-3BE8634E7AD3}"/>
              </a:ext>
            </a:extLst>
          </p:cNvPr>
          <p:cNvSpPr>
            <a:spLocks noGrp="1"/>
          </p:cNvSpPr>
          <p:nvPr>
            <p:ph type="title"/>
          </p:nvPr>
        </p:nvSpPr>
        <p:spPr>
          <a:xfrm>
            <a:off x="521208" y="917448"/>
            <a:ext cx="6300216" cy="701113"/>
          </a:xfrm>
        </p:spPr>
        <p:txBody>
          <a:bodyPr vert="horz" lIns="91440" tIns="45720" rIns="91440" bIns="45720" rtlCol="0" anchor="t">
            <a:normAutofit fontScale="90000"/>
          </a:bodyPr>
          <a:lstStyle/>
          <a:p>
            <a:r>
              <a:rPr lang="en-US" b="1" kern="1200" dirty="0">
                <a:solidFill>
                  <a:schemeClr val="tx1"/>
                </a:solidFill>
                <a:latin typeface="+mj-lt"/>
                <a:ea typeface="+mj-ea"/>
                <a:cs typeface="+mj-cs"/>
              </a:rPr>
              <a:t>P: Pose Estimation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ttp://teekid.com/istockphoto/banner/banner3.jpg">
            <a:extLst>
              <a:ext uri="{FF2B5EF4-FFF2-40B4-BE49-F238E27FC236}">
                <a16:creationId xmlns:a16="http://schemas.microsoft.com/office/drawing/2014/main" id="{6C7E55BA-CE55-42EE-B69B-5AA8C4EC8A29}"/>
              </a:ext>
            </a:extLst>
          </p:cNvPr>
          <p:cNvPicPr>
            <a:picLocks noGrp="1" noChangeAspect="1"/>
          </p:cNvPicPr>
          <p:nvPr>
            <p:ph sz="half" idx="1"/>
          </p:nvPr>
        </p:nvPicPr>
        <p:blipFill>
          <a:blip r:embed="rId3"/>
          <a:srcRect l="24489" r="5698" b="-3"/>
          <a:stretch/>
        </p:blipFill>
        <p:spPr>
          <a:xfrm>
            <a:off x="7586236" y="508090"/>
            <a:ext cx="4081805" cy="5846990"/>
          </a:xfrm>
          <a:prstGeom prst="rect">
            <a:avLst/>
          </a:prstGeom>
        </p:spPr>
      </p:pic>
      <p:sp>
        <p:nvSpPr>
          <p:cNvPr id="3" name="Rectangle 1">
            <a:extLst>
              <a:ext uri="{FF2B5EF4-FFF2-40B4-BE49-F238E27FC236}">
                <a16:creationId xmlns:a16="http://schemas.microsoft.com/office/drawing/2014/main" id="{DB9A2FA3-2E1E-8DC7-B525-4DFD9549ADAF}"/>
              </a:ext>
            </a:extLst>
          </p:cNvPr>
          <p:cNvSpPr>
            <a:spLocks noGrp="1" noChangeArrowheads="1"/>
          </p:cNvSpPr>
          <p:nvPr>
            <p:ph sz="half" idx="2"/>
          </p:nvPr>
        </p:nvSpPr>
        <p:spPr bwMode="auto">
          <a:xfrm>
            <a:off x="469582" y="1598715"/>
            <a:ext cx="6282981"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Meaning:</a:t>
            </a:r>
            <a:r>
              <a:rPr kumimoji="0" lang="en-US" altLang="en-US" sz="2800" b="0" i="0" u="none" strike="noStrike" cap="none" normalizeH="0" baseline="0" dirty="0">
                <a:ln>
                  <a:noFill/>
                </a:ln>
                <a:solidFill>
                  <a:schemeClr val="tx1"/>
                </a:solidFill>
                <a:effectLst/>
                <a:latin typeface="Arial" panose="020B0604020202020204" pitchFamily="34" charset="0"/>
              </a:rPr>
              <a:t> Pose estimation is a computer vision technique that detects and tracks the position and orientation of objects or human body parts in images or videos. It helps AI understand spatial relationships and movement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Example:</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a:ln>
                  <a:noFill/>
                </a:ln>
                <a:solidFill>
                  <a:schemeClr val="tx1"/>
                </a:solidFill>
                <a:effectLst/>
                <a:latin typeface="Arial" panose="020B0604020202020204" pitchFamily="34" charset="0"/>
              </a:rPr>
              <a:t>AI-powered fitness apps</a:t>
            </a:r>
            <a:r>
              <a:rPr kumimoji="0" lang="en-US" altLang="en-US" sz="2800" b="0" i="0" u="none" strike="noStrike" cap="none" normalizeH="0" baseline="0" dirty="0">
                <a:ln>
                  <a:noFill/>
                </a:ln>
                <a:solidFill>
                  <a:schemeClr val="tx1"/>
                </a:solidFill>
                <a:effectLst/>
                <a:latin typeface="Arial" panose="020B0604020202020204" pitchFamily="34" charset="0"/>
              </a:rPr>
              <a:t> use </a:t>
            </a:r>
            <a:r>
              <a:rPr kumimoji="0" lang="en-US" altLang="en-US" sz="2800" b="1" i="0" u="none" strike="noStrike" cap="none" normalizeH="0" baseline="0" dirty="0">
                <a:ln>
                  <a:noFill/>
                </a:ln>
                <a:solidFill>
                  <a:schemeClr val="tx1"/>
                </a:solidFill>
                <a:effectLst/>
                <a:latin typeface="Arial" panose="020B0604020202020204" pitchFamily="34" charset="0"/>
              </a:rPr>
              <a:t>pose estimation</a:t>
            </a:r>
            <a:r>
              <a:rPr kumimoji="0" lang="en-US" altLang="en-US" sz="2800" b="0" i="0" u="none" strike="noStrike" cap="none" normalizeH="0" baseline="0" dirty="0">
                <a:ln>
                  <a:noFill/>
                </a:ln>
                <a:solidFill>
                  <a:schemeClr val="tx1"/>
                </a:solidFill>
                <a:effectLst/>
                <a:latin typeface="Arial" panose="020B0604020202020204" pitchFamily="34" charset="0"/>
              </a:rPr>
              <a:t> to analyze body posture and provide real-time feedback on exercise form</a:t>
            </a:r>
          </a:p>
        </p:txBody>
      </p:sp>
    </p:spTree>
    <p:extLst>
      <p:ext uri="{BB962C8B-B14F-4D97-AF65-F5344CB8AC3E}">
        <p14:creationId xmlns:p14="http://schemas.microsoft.com/office/powerpoint/2010/main" val="13570596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pattFill prst="dotGrid">
          <a:fgClr>
            <a:schemeClr val="accent2">
              <a:lumMod val="50000"/>
            </a:schemeClr>
          </a:fgClr>
          <a:bgClr>
            <a:schemeClr val="accent2">
              <a:lumMod val="75000"/>
            </a:schemeClr>
          </a:bgClr>
        </a:patt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28853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AB1E35EA-FB9C-AE5F-4AB8-1B3D59CC9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2976" y="611650"/>
            <a:ext cx="614476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424FA1E-E6DA-370C-0D04-2D14E25E7E15}"/>
              </a:ext>
            </a:extLst>
          </p:cNvPr>
          <p:cNvSpPr>
            <a:spLocks noGrp="1"/>
          </p:cNvSpPr>
          <p:nvPr>
            <p:ph type="title"/>
          </p:nvPr>
        </p:nvSpPr>
        <p:spPr>
          <a:xfrm>
            <a:off x="521208" y="978408"/>
            <a:ext cx="4288536" cy="5376672"/>
          </a:xfrm>
        </p:spPr>
        <p:txBody>
          <a:bodyPr>
            <a:normAutofit/>
          </a:bodyPr>
          <a:lstStyle/>
          <a:p>
            <a:r>
              <a:rPr lang="en-US" dirty="0"/>
              <a:t>Outline of Topics</a:t>
            </a:r>
          </a:p>
        </p:txBody>
      </p:sp>
      <p:sp>
        <p:nvSpPr>
          <p:cNvPr id="3" name="Content Placeholder 2">
            <a:extLst>
              <a:ext uri="{FF2B5EF4-FFF2-40B4-BE49-F238E27FC236}">
                <a16:creationId xmlns:a16="http://schemas.microsoft.com/office/drawing/2014/main" id="{665C49BB-9CB8-5FCD-65EE-ABD2D9F655D8}"/>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522976" y="1042416"/>
            <a:ext cx="6144768" cy="5312664"/>
          </a:xfrm>
        </p:spPr>
        <p:txBody>
          <a:bodyPr>
            <a:normAutofit/>
          </a:bodyPr>
          <a:lstStyle/>
          <a:p>
            <a:r>
              <a:rPr lang="en-US" sz="2400" b="1" dirty="0"/>
              <a:t>Exploring AI-Powered Computer Vision Applications</a:t>
            </a:r>
            <a:endParaRPr lang="en-US" sz="2400" dirty="0"/>
          </a:p>
          <a:p>
            <a:r>
              <a:rPr lang="en-US" sz="2400" b="1" dirty="0"/>
              <a:t>Advancements in Medical Imaging &amp; Healthcare</a:t>
            </a:r>
            <a:endParaRPr lang="en-US" sz="2400" dirty="0"/>
          </a:p>
          <a:p>
            <a:r>
              <a:rPr lang="en-US" sz="2400" b="1" dirty="0"/>
              <a:t>AI-Driven Innovations in Autonomous Systems &amp; Transportation</a:t>
            </a:r>
            <a:endParaRPr lang="en-US" sz="2400" dirty="0"/>
          </a:p>
          <a:p>
            <a:r>
              <a:rPr lang="en-US" sz="2400" b="1" dirty="0"/>
              <a:t>Security &amp; Identity Verification Using AI Vision Technologies</a:t>
            </a:r>
            <a:endParaRPr lang="en-US" sz="2400" dirty="0"/>
          </a:p>
          <a:p>
            <a:r>
              <a:rPr lang="en-US" sz="2400" b="1" dirty="0"/>
              <a:t>Impact of AI on Image Recognition &amp; Smart Surveillance</a:t>
            </a:r>
            <a:endParaRPr lang="en-US" sz="2400" dirty="0"/>
          </a:p>
          <a:p>
            <a:endParaRPr lang="en-US" sz="2400" dirty="0"/>
          </a:p>
        </p:txBody>
      </p:sp>
    </p:spTree>
    <p:extLst>
      <p:ext uri="{BB962C8B-B14F-4D97-AF65-F5344CB8AC3E}">
        <p14:creationId xmlns:p14="http://schemas.microsoft.com/office/powerpoint/2010/main" val="3825183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DD649B-EEC9-5A6C-F991-AE19D5CB04BC}"/>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Q: Quantization in Neural Network</a:t>
            </a:r>
          </a:p>
        </p:txBody>
      </p:sp>
      <p:pic>
        <p:nvPicPr>
          <p:cNvPr id="5" name="Content Placeholder 4" descr="Modern background created from scratch through a multi-step design process">
            <a:extLst>
              <a:ext uri="{FF2B5EF4-FFF2-40B4-BE49-F238E27FC236}">
                <a16:creationId xmlns:a16="http://schemas.microsoft.com/office/drawing/2014/main" id="{51F159A6-068D-488F-9077-BE11E7CBA7FD}"/>
              </a:ext>
            </a:extLst>
          </p:cNvPr>
          <p:cNvPicPr>
            <a:picLocks noGrp="1" noChangeAspect="1"/>
          </p:cNvPicPr>
          <p:nvPr>
            <p:ph sz="half" idx="1"/>
          </p:nvPr>
        </p:nvPicPr>
        <p:blipFill>
          <a:blip r:embed="rId3"/>
          <a:srcRect l="14330" r="37398"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2BAF63D-105D-DF21-5548-BF672DDAB8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01055" y="2441448"/>
            <a:ext cx="6242595" cy="3904488"/>
          </a:xfrm>
        </p:spPr>
        <p:txBody>
          <a:bodyPr>
            <a:noAutofit/>
          </a:bodyPr>
          <a:lstStyle/>
          <a:p>
            <a:pPr>
              <a:spcBef>
                <a:spcPts val="2500"/>
              </a:spcBef>
            </a:pPr>
            <a:r>
              <a:rPr lang="en-US" sz="2000" b="1" dirty="0"/>
              <a:t>Meaning:</a:t>
            </a:r>
            <a:r>
              <a:rPr lang="en-US" sz="2000" dirty="0"/>
              <a:t> Quantization is a technique used in neural networks to reduce the precision of numerical values, such as weights and activations, from high-precision floating-point numbers (e.g., 32-bit) to lower-precision formats (e.g., 8-bit integers). This helps decrease memory usage and computational costs while maintaining model performance.</a:t>
            </a:r>
          </a:p>
          <a:p>
            <a:pPr>
              <a:spcBef>
                <a:spcPts val="2500"/>
              </a:spcBef>
            </a:pPr>
            <a:r>
              <a:rPr lang="en-US" sz="2000" b="1" dirty="0"/>
              <a:t>Example:</a:t>
            </a:r>
            <a:r>
              <a:rPr lang="en-US" sz="2000" dirty="0"/>
              <a:t> </a:t>
            </a:r>
            <a:r>
              <a:rPr lang="en-US" sz="2000" b="1" dirty="0"/>
              <a:t>AI models deployed on smartphones</a:t>
            </a:r>
            <a:r>
              <a:rPr lang="en-US" sz="2000" dirty="0"/>
              <a:t> use </a:t>
            </a:r>
            <a:r>
              <a:rPr lang="en-US" sz="2000" b="1" dirty="0"/>
              <a:t>quantization</a:t>
            </a:r>
            <a:r>
              <a:rPr lang="en-US" sz="2000" dirty="0"/>
              <a:t> to run efficiently on limited hardware, allowing real-time image recognition without excessive power consumption</a:t>
            </a:r>
          </a:p>
        </p:txBody>
      </p:sp>
    </p:spTree>
    <p:extLst>
      <p:ext uri="{BB962C8B-B14F-4D97-AF65-F5344CB8AC3E}">
        <p14:creationId xmlns:p14="http://schemas.microsoft.com/office/powerpoint/2010/main" val="820364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09188F-DB95-75BC-F244-C86FC4EA61EC}"/>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j-lt"/>
                <a:ea typeface="+mj-ea"/>
                <a:cs typeface="+mj-cs"/>
              </a:rPr>
              <a:t>R: ResNet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75CBAFA-E17D-482A-BB5C-792A979BBCCA}"/>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140" r="6140"/>
          <a:stretch/>
        </p:blipFill>
        <p:spPr>
          <a:xfrm>
            <a:off x="7513320" y="403641"/>
            <a:ext cx="4154721" cy="5951439"/>
          </a:xfrm>
          <a:prstGeom prst="rect">
            <a:avLst/>
          </a:prstGeom>
        </p:spPr>
      </p:pic>
      <p:sp>
        <p:nvSpPr>
          <p:cNvPr id="3" name="Rectangle 1">
            <a:extLst>
              <a:ext uri="{FF2B5EF4-FFF2-40B4-BE49-F238E27FC236}">
                <a16:creationId xmlns:a16="http://schemas.microsoft.com/office/drawing/2014/main" id="{50663CE4-3981-6708-2A86-63FF4A53AFDA}"/>
              </a:ext>
            </a:extLst>
          </p:cNvPr>
          <p:cNvSpPr>
            <a:spLocks noGrp="1" noChangeArrowheads="1"/>
          </p:cNvSpPr>
          <p:nvPr>
            <p:ph sz="half" idx="2"/>
          </p:nvPr>
        </p:nvSpPr>
        <p:spPr bwMode="auto">
          <a:xfrm>
            <a:off x="505460" y="1704364"/>
            <a:ext cx="630021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ResNet is a deep learning architecture designed to overcome the </a:t>
            </a:r>
            <a:r>
              <a:rPr kumimoji="0" lang="en-US" altLang="en-US" sz="2400" b="1" i="0" u="none" strike="noStrike" cap="none" normalizeH="0" baseline="0" dirty="0">
                <a:ln>
                  <a:noFill/>
                </a:ln>
                <a:solidFill>
                  <a:schemeClr val="tx1"/>
                </a:solidFill>
                <a:effectLst/>
                <a:latin typeface="Arial" panose="020B0604020202020204" pitchFamily="34" charset="0"/>
              </a:rPr>
              <a:t>vanishing gradient problem</a:t>
            </a:r>
            <a:r>
              <a:rPr kumimoji="0" lang="en-US" altLang="en-US" sz="2400" b="0" i="0" u="none" strike="noStrike" cap="none" normalizeH="0" baseline="0" dirty="0">
                <a:ln>
                  <a:noFill/>
                </a:ln>
                <a:solidFill>
                  <a:schemeClr val="tx1"/>
                </a:solidFill>
                <a:effectLst/>
                <a:latin typeface="Arial" panose="020B0604020202020204" pitchFamily="34" charset="0"/>
              </a:rPr>
              <a:t> in very deep neural networks. It introduces </a:t>
            </a:r>
            <a:r>
              <a:rPr kumimoji="0" lang="en-US" altLang="en-US" sz="2400" b="1" i="0" u="none" strike="noStrike" cap="none" normalizeH="0" baseline="0" dirty="0">
                <a:ln>
                  <a:noFill/>
                </a:ln>
                <a:solidFill>
                  <a:schemeClr val="tx1"/>
                </a:solidFill>
                <a:effectLst/>
                <a:latin typeface="Arial" panose="020B0604020202020204" pitchFamily="34" charset="0"/>
              </a:rPr>
              <a:t>skip connections</a:t>
            </a:r>
            <a:r>
              <a:rPr kumimoji="0" lang="en-US" altLang="en-US" sz="2400" b="0" i="0" u="none" strike="noStrike" cap="none" normalizeH="0" baseline="0" dirty="0">
                <a:ln>
                  <a:noFill/>
                </a:ln>
                <a:solidFill>
                  <a:schemeClr val="tx1"/>
                </a:solidFill>
                <a:effectLst/>
                <a:latin typeface="Arial" panose="020B0604020202020204" pitchFamily="34" charset="0"/>
              </a:rPr>
              <a:t> (or shortcut connections) that allow information to bypass multiple layers, making training more efficient and improving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Image recognition models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ResNet</a:t>
            </a:r>
            <a:r>
              <a:rPr kumimoji="0" lang="en-US" altLang="en-US" sz="2400" b="0" i="0" u="none" strike="noStrike" cap="none" normalizeH="0" baseline="0" dirty="0">
                <a:ln>
                  <a:noFill/>
                </a:ln>
                <a:solidFill>
                  <a:schemeClr val="tx1"/>
                </a:solidFill>
                <a:effectLst/>
                <a:latin typeface="Arial" panose="020B0604020202020204" pitchFamily="34" charset="0"/>
              </a:rPr>
              <a:t> to classify objects in photos with high precision, enabling applications like </a:t>
            </a:r>
            <a:r>
              <a:rPr kumimoji="0" lang="en-US" altLang="en-US" sz="2400" b="1" i="0" u="none" strike="noStrike" cap="none" normalizeH="0" baseline="0" dirty="0">
                <a:ln>
                  <a:noFill/>
                </a:ln>
                <a:solidFill>
                  <a:schemeClr val="tx1"/>
                </a:solidFill>
                <a:effectLst/>
                <a:latin typeface="Arial" panose="020B0604020202020204" pitchFamily="34" charset="0"/>
              </a:rPr>
              <a:t>medical imaging, autonomous driving, and facial recognition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4512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15D1367-8269-DCFB-2E3A-154C68D2A015}"/>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dirty="0">
                <a:solidFill>
                  <a:schemeClr val="tx1"/>
                </a:solidFill>
                <a:latin typeface="+mj-lt"/>
                <a:ea typeface="+mj-ea"/>
                <a:cs typeface="+mj-cs"/>
              </a:rPr>
              <a:t>S: Saliency Mapping</a:t>
            </a:r>
          </a:p>
        </p:txBody>
      </p:sp>
      <p:pic>
        <p:nvPicPr>
          <p:cNvPr id="5" name="Content Placeholder 4">
            <a:extLst>
              <a:ext uri="{FF2B5EF4-FFF2-40B4-BE49-F238E27FC236}">
                <a16:creationId xmlns:a16="http://schemas.microsoft.com/office/drawing/2014/main" id="{CF0E8EB1-71BA-46A9-8890-4ED964B679E6}"/>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9310"/>
          <a:stretch/>
        </p:blipFill>
        <p:spPr>
          <a:xfrm>
            <a:off x="517868" y="508090"/>
            <a:ext cx="5705856" cy="5846990"/>
          </a:xfrm>
          <a:prstGeom prst="rect">
            <a:avLst/>
          </a:prstGeom>
        </p:spPr>
      </p:pic>
      <p:sp>
        <p:nvSpPr>
          <p:cNvPr id="23" name="Freeform: Shape 22">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C14C8ECF-1A97-A07E-4DB8-E479B01C939B}"/>
              </a:ext>
            </a:extLst>
          </p:cNvPr>
          <p:cNvSpPr>
            <a:spLocks noGrp="1" noChangeArrowheads="1"/>
          </p:cNvSpPr>
          <p:nvPr>
            <p:ph sz="half" idx="2"/>
          </p:nvPr>
        </p:nvSpPr>
        <p:spPr bwMode="auto">
          <a:xfrm>
            <a:off x="6995160" y="2578608"/>
            <a:ext cx="4672584" cy="37673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fontAlgn="base">
              <a:spcBef>
                <a:spcPct val="0"/>
              </a:spcBef>
              <a:spcAft>
                <a:spcPts val="600"/>
              </a:spcAft>
              <a:buClrTx/>
              <a:buSzTx/>
              <a:tabLst/>
            </a:pPr>
            <a:r>
              <a:rPr kumimoji="0" lang="en-US" altLang="en-US" b="1" i="0" u="none" strike="noStrike" cap="none" normalizeH="0" baseline="0">
                <a:ln>
                  <a:noFill/>
                </a:ln>
                <a:effectLst/>
              </a:rPr>
              <a:t>Meaning:</a:t>
            </a:r>
            <a:r>
              <a:rPr kumimoji="0" lang="en-US" altLang="en-US" b="0" i="0" u="none" strike="noStrike" cap="none" normalizeH="0" baseline="0">
                <a:ln>
                  <a:noFill/>
                </a:ln>
                <a:effectLst/>
              </a:rPr>
              <a:t> Saliency mapping is a computer vision technique that highlights the most important or attention-grabbing regions in an image. It helps AI models understand which parts of an image are most relevant for tasks like object detection, image segmentation, and explainable AI.</a:t>
            </a:r>
          </a:p>
          <a:p>
            <a:pPr marL="0" marR="0" lvl="0" fontAlgn="base">
              <a:spcBef>
                <a:spcPct val="0"/>
              </a:spcBef>
              <a:spcAft>
                <a:spcPts val="600"/>
              </a:spcAft>
              <a:buClrTx/>
              <a:buSzTx/>
              <a:tabLst/>
            </a:pPr>
            <a:r>
              <a:rPr kumimoji="0" lang="en-US" altLang="en-US" b="1" i="0" u="none" strike="noStrike" cap="none" normalizeH="0" baseline="0">
                <a:ln>
                  <a:noFill/>
                </a:ln>
                <a:effectLst/>
              </a:rPr>
              <a:t>Example:</a:t>
            </a:r>
            <a:r>
              <a:rPr kumimoji="0" lang="en-US" altLang="en-US" b="0" i="0" u="none" strike="noStrike" cap="none" normalizeH="0" baseline="0">
                <a:ln>
                  <a:noFill/>
                </a:ln>
                <a:effectLst/>
              </a:rPr>
              <a:t> </a:t>
            </a:r>
            <a:r>
              <a:rPr kumimoji="0" lang="en-US" altLang="en-US" b="1" i="0" u="none" strike="noStrike" cap="none" normalizeH="0" baseline="0">
                <a:ln>
                  <a:noFill/>
                </a:ln>
                <a:effectLst/>
              </a:rPr>
              <a:t>Autonomous vehicles</a:t>
            </a:r>
            <a:r>
              <a:rPr kumimoji="0" lang="en-US" altLang="en-US" b="0" i="0" u="none" strike="noStrike" cap="none" normalizeH="0" baseline="0">
                <a:ln>
                  <a:noFill/>
                </a:ln>
                <a:effectLst/>
              </a:rPr>
              <a:t> use </a:t>
            </a:r>
            <a:r>
              <a:rPr kumimoji="0" lang="en-US" altLang="en-US" b="1" i="0" u="none" strike="noStrike" cap="none" normalizeH="0" baseline="0">
                <a:ln>
                  <a:noFill/>
                </a:ln>
                <a:effectLst/>
              </a:rPr>
              <a:t>saliency mapping</a:t>
            </a:r>
            <a:r>
              <a:rPr kumimoji="0" lang="en-US" altLang="en-US" b="0" i="0" u="none" strike="noStrike" cap="none" normalizeH="0" baseline="0">
                <a:ln>
                  <a:noFill/>
                </a:ln>
                <a:effectLst/>
              </a:rPr>
              <a:t> to focus on pedestrians and road signs, ensuring safe navigation by prioritizing critical visual information</a:t>
            </a:r>
          </a:p>
        </p:txBody>
      </p:sp>
      <p:sp>
        <p:nvSpPr>
          <p:cNvPr id="6" name="TextBox 5">
            <a:extLst>
              <a:ext uri="{FF2B5EF4-FFF2-40B4-BE49-F238E27FC236}">
                <a16:creationId xmlns:a16="http://schemas.microsoft.com/office/drawing/2014/main" id="{0DB2506F-619D-45E3-F9A3-57E4B955F450}"/>
              </a:ext>
            </a:extLst>
          </p:cNvPr>
          <p:cNvSpPr txBox="1"/>
          <p:nvPr/>
        </p:nvSpPr>
        <p:spPr>
          <a:xfrm>
            <a:off x="3911874" y="6155025"/>
            <a:ext cx="231185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euro.org/content/8/1/ENEURO.0200-20.202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6304993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36D94B-494E-B406-82E4-99F4B9AE11F3}"/>
              </a:ext>
            </a:extLst>
          </p:cNvPr>
          <p:cNvSpPr>
            <a:spLocks noGrp="1"/>
          </p:cNvSpPr>
          <p:nvPr>
            <p:ph type="title"/>
          </p:nvPr>
        </p:nvSpPr>
        <p:spPr>
          <a:xfrm>
            <a:off x="521208" y="978408"/>
            <a:ext cx="6300216" cy="801406"/>
          </a:xfrm>
        </p:spPr>
        <p:txBody>
          <a:bodyPr vert="horz" lIns="91440" tIns="45720" rIns="91440" bIns="45720" rtlCol="0" anchor="t">
            <a:normAutofit/>
          </a:bodyPr>
          <a:lstStyle/>
          <a:p>
            <a:r>
              <a:rPr lang="en-US" sz="3600" b="1" kern="1200" dirty="0">
                <a:solidFill>
                  <a:schemeClr val="tx1"/>
                </a:solidFill>
                <a:latin typeface="+mj-lt"/>
                <a:ea typeface="+mj-ea"/>
                <a:cs typeface="+mj-cs"/>
              </a:rPr>
              <a:t>T: Transposed Convolution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72688C07-D8B7-7D92-04C2-44BAB0D9D230}"/>
              </a:ext>
            </a:extLst>
          </p:cNvPr>
          <p:cNvSpPr>
            <a:spLocks noGrp="1" noChangeArrowheads="1"/>
          </p:cNvSpPr>
          <p:nvPr>
            <p:ph sz="half" idx="2"/>
          </p:nvPr>
        </p:nvSpPr>
        <p:spPr bwMode="auto">
          <a:xfrm>
            <a:off x="520700" y="1601327"/>
            <a:ext cx="5994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Meaning:</a:t>
            </a:r>
            <a:r>
              <a:rPr kumimoji="0" lang="en-US" altLang="en-US" sz="2000" b="0" i="0" u="none" strike="noStrike" cap="none" normalizeH="0" baseline="0" dirty="0">
                <a:ln>
                  <a:noFill/>
                </a:ln>
                <a:solidFill>
                  <a:schemeClr val="tx1"/>
                </a:solidFill>
                <a:effectLst/>
                <a:latin typeface="Arial" panose="020B0604020202020204" pitchFamily="34" charset="0"/>
              </a:rPr>
              <a:t> Transposed convolution, also known as </a:t>
            </a:r>
            <a:r>
              <a:rPr kumimoji="0" lang="en-US" altLang="en-US" sz="2000" b="1" i="0" u="none" strike="noStrike" cap="none" normalizeH="0" baseline="0" dirty="0">
                <a:ln>
                  <a:noFill/>
                </a:ln>
                <a:solidFill>
                  <a:schemeClr val="tx1"/>
                </a:solidFill>
                <a:effectLst/>
                <a:latin typeface="Arial" panose="020B0604020202020204" pitchFamily="34" charset="0"/>
              </a:rPr>
              <a:t>fractionally-</a:t>
            </a:r>
            <a:r>
              <a:rPr kumimoji="0" lang="en-US" altLang="en-US" sz="2000" b="1" i="0" u="none" strike="noStrike" cap="none" normalizeH="0" baseline="0" dirty="0" err="1">
                <a:ln>
                  <a:noFill/>
                </a:ln>
                <a:solidFill>
                  <a:schemeClr val="tx1"/>
                </a:solidFill>
                <a:effectLst/>
                <a:latin typeface="Arial" panose="020B0604020202020204" pitchFamily="34" charset="0"/>
              </a:rPr>
              <a:t>strided</a:t>
            </a:r>
            <a:r>
              <a:rPr kumimoji="0" lang="en-US" altLang="en-US" sz="2000" b="1" i="0" u="none" strike="noStrike" cap="none" normalizeH="0" baseline="0" dirty="0">
                <a:ln>
                  <a:noFill/>
                </a:ln>
                <a:solidFill>
                  <a:schemeClr val="tx1"/>
                </a:solidFill>
                <a:effectLst/>
                <a:latin typeface="Arial" panose="020B0604020202020204" pitchFamily="34" charset="0"/>
              </a:rPr>
              <a:t> convolution</a:t>
            </a:r>
            <a:r>
              <a:rPr kumimoji="0" lang="en-US" altLang="en-US" sz="2000" b="0" i="0" u="none" strike="noStrike" cap="none" normalizeH="0" baseline="0" dirty="0">
                <a:ln>
                  <a:noFill/>
                </a:ln>
                <a:solidFill>
                  <a:schemeClr val="tx1"/>
                </a:solidFill>
                <a:effectLst/>
                <a:latin typeface="Arial" panose="020B0604020202020204" pitchFamily="34" charset="0"/>
              </a:rPr>
              <a:t>, is a technique used in deep learning to </a:t>
            </a:r>
            <a:r>
              <a:rPr kumimoji="0" lang="en-US" altLang="en-US" sz="2000" b="1" i="0" u="none" strike="noStrike" cap="none" normalizeH="0" baseline="0" dirty="0" err="1">
                <a:ln>
                  <a:noFill/>
                </a:ln>
                <a:solidFill>
                  <a:schemeClr val="tx1"/>
                </a:solidFill>
                <a:effectLst/>
                <a:latin typeface="Arial" panose="020B0604020202020204" pitchFamily="34" charset="0"/>
              </a:rPr>
              <a:t>upsample</a:t>
            </a:r>
            <a:r>
              <a:rPr kumimoji="0" lang="en-US" altLang="en-US" sz="2000" b="0" i="0" u="none" strike="noStrike" cap="none" normalizeH="0" baseline="0" dirty="0">
                <a:ln>
                  <a:noFill/>
                </a:ln>
                <a:solidFill>
                  <a:schemeClr val="tx1"/>
                </a:solidFill>
                <a:effectLst/>
                <a:latin typeface="Arial" panose="020B0604020202020204" pitchFamily="34" charset="0"/>
              </a:rPr>
              <a:t> feature maps by reversing the effects of standard convolution. Instead of reducing spatial dimensions, it expands them, making it useful for tasks like image reconstruction and segmentation.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Example: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Semantic segmentation models</a:t>
            </a:r>
            <a:r>
              <a:rPr kumimoji="0" lang="en-US" altLang="en-US" sz="2000" b="0" i="0" u="none" strike="noStrike" cap="none" normalizeH="0" baseline="0" dirty="0">
                <a:ln>
                  <a:noFill/>
                </a:ln>
                <a:solidFill>
                  <a:schemeClr val="tx1"/>
                </a:solidFill>
                <a:effectLst/>
                <a:latin typeface="Arial" panose="020B0604020202020204" pitchFamily="34" charset="0"/>
              </a:rPr>
              <a:t> use </a:t>
            </a:r>
            <a:r>
              <a:rPr kumimoji="0" lang="en-US" altLang="en-US" sz="2000" b="1" i="0" u="none" strike="noStrike" cap="none" normalizeH="0" baseline="0" dirty="0">
                <a:ln>
                  <a:noFill/>
                </a:ln>
                <a:solidFill>
                  <a:schemeClr val="tx1"/>
                </a:solidFill>
                <a:effectLst/>
                <a:latin typeface="Arial" panose="020B0604020202020204" pitchFamily="34" charset="0"/>
              </a:rPr>
              <a:t>transposed convolution</a:t>
            </a:r>
            <a:r>
              <a:rPr kumimoji="0" lang="en-US" altLang="en-US" sz="2000" b="0" i="0" u="none" strike="noStrike" cap="none" normalizeH="0" baseline="0" dirty="0">
                <a:ln>
                  <a:noFill/>
                </a:ln>
                <a:solidFill>
                  <a:schemeClr val="tx1"/>
                </a:solidFill>
                <a:effectLst/>
                <a:latin typeface="Arial" panose="020B0604020202020204" pitchFamily="34" charset="0"/>
              </a:rPr>
              <a:t> to restore fine details in images, ensuring pixel-level classification for applications like medical imaging and autonomous driving</a:t>
            </a:r>
          </a:p>
        </p:txBody>
      </p:sp>
      <p:sp>
        <p:nvSpPr>
          <p:cNvPr id="6" name="TextBox 5">
            <a:extLst>
              <a:ext uri="{FF2B5EF4-FFF2-40B4-BE49-F238E27FC236}">
                <a16:creationId xmlns:a16="http://schemas.microsoft.com/office/drawing/2014/main" id="{8CCA81B1-C289-8452-6318-2F9BE8AFC653}"/>
              </a:ext>
            </a:extLst>
          </p:cNvPr>
          <p:cNvSpPr txBox="1"/>
          <p:nvPr/>
        </p:nvSpPr>
        <p:spPr>
          <a:xfrm>
            <a:off x="7586236" y="6355080"/>
            <a:ext cx="4081805" cy="230832"/>
          </a:xfrm>
          <a:prstGeom prst="rect">
            <a:avLst/>
          </a:prstGeom>
          <a:noFill/>
        </p:spPr>
        <p:txBody>
          <a:bodyPr wrap="square" rtlCol="0">
            <a:spAutoFit/>
          </a:bodyPr>
          <a:lstStyle/>
          <a:p>
            <a:r>
              <a:rPr lang="en-US" sz="900">
                <a:hlinkClick r:id="rId3" tooltip="http://sefiks.com/2018/03/23/convolutional-autoencoder-clustering-images-with-neural-networks/"/>
              </a:rPr>
              <a:t>This Photo</a:t>
            </a:r>
            <a:r>
              <a:rPr lang="en-US" sz="900"/>
              <a:t> by Unknown Author is licensed under </a:t>
            </a:r>
            <a:r>
              <a:rPr lang="en-US" sz="900">
                <a:hlinkClick r:id="rId4" tooltip="https://creativecommons.org/licenses/by/3.0/"/>
              </a:rPr>
              <a:t>CC BY</a:t>
            </a:r>
            <a:endParaRPr lang="en-US" sz="900"/>
          </a:p>
        </p:txBody>
      </p:sp>
      <p:pic>
        <p:nvPicPr>
          <p:cNvPr id="5" name="Content Placeholder 4">
            <a:extLst>
              <a:ext uri="{FF2B5EF4-FFF2-40B4-BE49-F238E27FC236}">
                <a16:creationId xmlns:a16="http://schemas.microsoft.com/office/drawing/2014/main" id="{B72EFF64-EF3F-4863-B253-9C1E08ACE8CD}"/>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833" r="10833"/>
          <a:stretch/>
        </p:blipFill>
        <p:spPr>
          <a:xfrm>
            <a:off x="7586236" y="508090"/>
            <a:ext cx="4081805" cy="5846990"/>
          </a:xfrm>
          <a:prstGeom prst="rect">
            <a:avLst/>
          </a:prstGeom>
        </p:spPr>
      </p:pic>
    </p:spTree>
    <p:extLst>
      <p:ext uri="{BB962C8B-B14F-4D97-AF65-F5344CB8AC3E}">
        <p14:creationId xmlns:p14="http://schemas.microsoft.com/office/powerpoint/2010/main" val="1054648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AF912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8D07135-266F-284C-F6BB-F3E47709D27B}"/>
              </a:ext>
            </a:extLst>
          </p:cNvPr>
          <p:cNvSpPr>
            <a:spLocks noGrp="1"/>
          </p:cNvSpPr>
          <p:nvPr>
            <p:ph type="title"/>
          </p:nvPr>
        </p:nvSpPr>
        <p:spPr>
          <a:xfrm>
            <a:off x="6995160" y="913092"/>
            <a:ext cx="4745736" cy="801406"/>
          </a:xfrm>
        </p:spPr>
        <p:txBody>
          <a:bodyPr vert="horz" lIns="91440" tIns="45720" rIns="91440" bIns="45720" rtlCol="0" anchor="t">
            <a:normAutofit/>
          </a:bodyPr>
          <a:lstStyle/>
          <a:p>
            <a:r>
              <a:rPr lang="en-US" b="1" kern="1200" dirty="0">
                <a:solidFill>
                  <a:schemeClr val="tx1"/>
                </a:solidFill>
                <a:latin typeface="+mj-lt"/>
                <a:ea typeface="+mj-ea"/>
                <a:cs typeface="+mj-cs"/>
              </a:rPr>
              <a:t>U: U-Net</a:t>
            </a:r>
          </a:p>
        </p:txBody>
      </p:sp>
      <p:pic>
        <p:nvPicPr>
          <p:cNvPr id="5" name="Content Placeholder 4">
            <a:extLst>
              <a:ext uri="{FF2B5EF4-FFF2-40B4-BE49-F238E27FC236}">
                <a16:creationId xmlns:a16="http://schemas.microsoft.com/office/drawing/2014/main" id="{3CDFA391-F540-4222-9B72-86219A9F7C64}"/>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704" r="10704"/>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517F7085-32FE-3FFB-0126-6C938015C855}"/>
              </a:ext>
            </a:extLst>
          </p:cNvPr>
          <p:cNvSpPr>
            <a:spLocks noGrp="1" noChangeArrowheads="1"/>
          </p:cNvSpPr>
          <p:nvPr>
            <p:ph sz="half" idx="2"/>
          </p:nvPr>
        </p:nvSpPr>
        <p:spPr bwMode="auto">
          <a:xfrm>
            <a:off x="6994525" y="1615703"/>
            <a:ext cx="467655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U-Net is a deep learning architecture designed for </a:t>
            </a:r>
            <a:r>
              <a:rPr kumimoji="0" lang="en-US" altLang="en-US" sz="2400" b="1" i="0" u="none" strike="noStrike" cap="none" normalizeH="0" baseline="0" dirty="0">
                <a:ln>
                  <a:noFill/>
                </a:ln>
                <a:solidFill>
                  <a:schemeClr val="tx1"/>
                </a:solidFill>
                <a:effectLst/>
                <a:latin typeface="Arial" panose="020B0604020202020204" pitchFamily="34" charset="0"/>
              </a:rPr>
              <a:t>image segmentation</a:t>
            </a:r>
            <a:r>
              <a:rPr kumimoji="0" lang="en-US" altLang="en-US" sz="2400" b="0" i="0" u="none" strike="noStrike" cap="none" normalizeH="0" baseline="0" dirty="0">
                <a:ln>
                  <a:noFill/>
                </a:ln>
                <a:solidFill>
                  <a:schemeClr val="tx1"/>
                </a:solidFill>
                <a:effectLst/>
                <a:latin typeface="Arial" panose="020B0604020202020204" pitchFamily="34" charset="0"/>
              </a:rPr>
              <a:t>, particularly in medical imaging. It follows an </a:t>
            </a:r>
            <a:r>
              <a:rPr kumimoji="0" lang="en-US" altLang="en-US" sz="2400" b="1" i="0" u="none" strike="noStrike" cap="none" normalizeH="0" baseline="0" dirty="0">
                <a:ln>
                  <a:noFill/>
                </a:ln>
                <a:solidFill>
                  <a:schemeClr val="tx1"/>
                </a:solidFill>
                <a:effectLst/>
                <a:latin typeface="Arial" panose="020B0604020202020204" pitchFamily="34" charset="0"/>
              </a:rPr>
              <a:t>encoder-decoder structure</a:t>
            </a:r>
            <a:r>
              <a:rPr kumimoji="0" lang="en-US" altLang="en-US" sz="2400" b="0" i="0" u="none" strike="noStrike" cap="none" normalizeH="0" baseline="0" dirty="0">
                <a:ln>
                  <a:noFill/>
                </a:ln>
                <a:solidFill>
                  <a:schemeClr val="tx1"/>
                </a:solidFill>
                <a:effectLst/>
                <a:latin typeface="Arial" panose="020B0604020202020204" pitchFamily="34" charset="0"/>
              </a:rPr>
              <a:t> with </a:t>
            </a:r>
            <a:r>
              <a:rPr kumimoji="0" lang="en-US" altLang="en-US" sz="2400" b="1" i="0" u="none" strike="noStrike" cap="none" normalizeH="0" baseline="0" dirty="0">
                <a:ln>
                  <a:noFill/>
                </a:ln>
                <a:solidFill>
                  <a:schemeClr val="tx1"/>
                </a:solidFill>
                <a:effectLst/>
                <a:latin typeface="Arial" panose="020B0604020202020204" pitchFamily="34" charset="0"/>
              </a:rPr>
              <a:t>skip connections</a:t>
            </a:r>
            <a:r>
              <a:rPr kumimoji="0" lang="en-US" altLang="en-US" sz="2400" b="0" i="0" u="none" strike="noStrike" cap="none" normalizeH="0" baseline="0" dirty="0">
                <a:ln>
                  <a:noFill/>
                </a:ln>
                <a:solidFill>
                  <a:schemeClr val="tx1"/>
                </a:solidFill>
                <a:effectLst/>
                <a:latin typeface="Arial" panose="020B0604020202020204" pitchFamily="34" charset="0"/>
              </a:rPr>
              <a:t>, allowing precise pixel-level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Medical imaging systems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U-Net</a:t>
            </a:r>
            <a:r>
              <a:rPr kumimoji="0" lang="en-US" altLang="en-US" sz="2400" b="0" i="0" u="none" strike="noStrike" cap="none" normalizeH="0" baseline="0" dirty="0">
                <a:ln>
                  <a:noFill/>
                </a:ln>
                <a:solidFill>
                  <a:schemeClr val="tx1"/>
                </a:solidFill>
                <a:effectLst/>
                <a:latin typeface="Arial" panose="020B0604020202020204" pitchFamily="34" charset="0"/>
              </a:rPr>
              <a:t> to segment organs and tumors in MRI scans, aiding in disease diagnosis and treatment planning</a:t>
            </a:r>
          </a:p>
        </p:txBody>
      </p:sp>
      <p:sp>
        <p:nvSpPr>
          <p:cNvPr id="6" name="TextBox 5">
            <a:extLst>
              <a:ext uri="{FF2B5EF4-FFF2-40B4-BE49-F238E27FC236}">
                <a16:creationId xmlns:a16="http://schemas.microsoft.com/office/drawing/2014/main" id="{069CD3FA-1617-5550-ABED-BF587EC29BE4}"/>
              </a:ext>
            </a:extLst>
          </p:cNvPr>
          <p:cNvSpPr txBox="1"/>
          <p:nvPr/>
        </p:nvSpPr>
        <p:spPr>
          <a:xfrm>
            <a:off x="517868" y="6355080"/>
            <a:ext cx="5705856" cy="230832"/>
          </a:xfrm>
          <a:prstGeom prst="rect">
            <a:avLst/>
          </a:prstGeom>
          <a:noFill/>
        </p:spPr>
        <p:txBody>
          <a:bodyPr wrap="square" rtlCol="0">
            <a:spAutoFit/>
          </a:bodyPr>
          <a:lstStyle/>
          <a:p>
            <a:r>
              <a:rPr lang="en-US" sz="900">
                <a:hlinkClick r:id="rId4" tooltip="https://www.frontiersin.org/articles/10.3389/fgene.2021.639930/ful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675108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AF912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E8B7C5-9751-74ED-BB05-95364C1BE27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V: VAE</a:t>
            </a:r>
          </a:p>
        </p:txBody>
      </p:sp>
      <p:pic>
        <p:nvPicPr>
          <p:cNvPr id="5" name="Content Placeholder 4" descr="People with VR grasses playing virtual reality game. Future digital technology and 3D virtual reality simulation modern futuristic lifestyle">
            <a:extLst>
              <a:ext uri="{FF2B5EF4-FFF2-40B4-BE49-F238E27FC236}">
                <a16:creationId xmlns:a16="http://schemas.microsoft.com/office/drawing/2014/main" id="{3822356B-8EC2-48CE-BDF8-466FBEC14AC9}"/>
              </a:ext>
            </a:extLst>
          </p:cNvPr>
          <p:cNvPicPr>
            <a:picLocks noGrp="1" noChangeAspect="1"/>
          </p:cNvPicPr>
          <p:nvPr>
            <p:ph sz="half" idx="1"/>
          </p:nvPr>
        </p:nvPicPr>
        <p:blipFill>
          <a:blip r:embed="rId3"/>
          <a:srcRect l="8186" r="51134"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1">
            <a:extLst>
              <a:ext uri="{FF2B5EF4-FFF2-40B4-BE49-F238E27FC236}">
                <a16:creationId xmlns:a16="http://schemas.microsoft.com/office/drawing/2014/main" id="{4BDD0479-122D-F90C-3766-8BFCC0A2AC23}"/>
              </a:ext>
            </a:extLst>
          </p:cNvPr>
          <p:cNvSpPr>
            <a:spLocks noGrp="1" noChangeArrowheads="1"/>
          </p:cNvSpPr>
          <p:nvPr>
            <p:ph sz="half" idx="2"/>
          </p:nvPr>
        </p:nvSpPr>
        <p:spPr bwMode="auto">
          <a:xfrm>
            <a:off x="5484611" y="1786622"/>
            <a:ext cx="618313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A VAE is a type of generative model that learns to represent data in a lower-dimensional latent space. It combines </a:t>
            </a:r>
            <a:r>
              <a:rPr kumimoji="0" lang="en-US" altLang="en-US" sz="2400" b="1" i="0" u="none" strike="noStrike" cap="none" normalizeH="0" baseline="0" dirty="0">
                <a:ln>
                  <a:noFill/>
                </a:ln>
                <a:solidFill>
                  <a:schemeClr val="tx1"/>
                </a:solidFill>
                <a:effectLst/>
                <a:latin typeface="Arial" panose="020B0604020202020204" pitchFamily="34" charset="0"/>
              </a:rPr>
              <a:t>autoencoders</a:t>
            </a:r>
            <a:r>
              <a:rPr kumimoji="0" lang="en-US" altLang="en-US" sz="2400" b="0" i="0" u="none" strike="noStrike" cap="none" normalizeH="0" baseline="0" dirty="0">
                <a:ln>
                  <a:noFill/>
                </a:ln>
                <a:solidFill>
                  <a:schemeClr val="tx1"/>
                </a:solidFill>
                <a:effectLst/>
                <a:latin typeface="Arial" panose="020B0604020202020204" pitchFamily="34" charset="0"/>
              </a:rPr>
              <a:t> with </a:t>
            </a:r>
            <a:r>
              <a:rPr kumimoji="0" lang="en-US" altLang="en-US" sz="2400" b="1" i="0" u="none" strike="noStrike" cap="none" normalizeH="0" baseline="0" dirty="0">
                <a:ln>
                  <a:noFill/>
                </a:ln>
                <a:solidFill>
                  <a:schemeClr val="tx1"/>
                </a:solidFill>
                <a:effectLst/>
                <a:latin typeface="Arial" panose="020B0604020202020204" pitchFamily="34" charset="0"/>
              </a:rPr>
              <a:t>variational inference</a:t>
            </a:r>
            <a:r>
              <a:rPr kumimoji="0" lang="en-US" altLang="en-US" sz="2400" b="0" i="0" u="none" strike="noStrike" cap="none" normalizeH="0" baseline="0" dirty="0">
                <a:ln>
                  <a:noFill/>
                </a:ln>
                <a:solidFill>
                  <a:schemeClr val="tx1"/>
                </a:solidFill>
                <a:effectLst/>
                <a:latin typeface="Arial" panose="020B0604020202020204" pitchFamily="34" charset="0"/>
              </a:rPr>
              <a:t>, allowing it to generate new data points similar to the training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Image generation models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VAE</a:t>
            </a:r>
            <a:r>
              <a:rPr kumimoji="0" lang="en-US" altLang="en-US" sz="2400" b="0" i="0" u="none" strike="noStrike" cap="none" normalizeH="0" baseline="0" dirty="0">
                <a:ln>
                  <a:noFill/>
                </a:ln>
                <a:solidFill>
                  <a:schemeClr val="tx1"/>
                </a:solidFill>
                <a:effectLst/>
                <a:latin typeface="Arial" panose="020B0604020202020204" pitchFamily="34" charset="0"/>
              </a:rPr>
              <a:t> to create realistic images by learning patterns from existing datasets, often used in </a:t>
            </a:r>
            <a:r>
              <a:rPr kumimoji="0" lang="en-US" altLang="en-US" sz="2400" b="1" i="0" u="none" strike="noStrike" cap="none" normalizeH="0" baseline="0" dirty="0">
                <a:ln>
                  <a:noFill/>
                </a:ln>
                <a:solidFill>
                  <a:schemeClr val="tx1"/>
                </a:solidFill>
                <a:effectLst/>
                <a:latin typeface="Arial" panose="020B0604020202020204" pitchFamily="34" charset="0"/>
              </a:rPr>
              <a:t>art generation, anomaly detection, and data reconstruction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2773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AF912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A60F9A-EE22-C54C-195B-F5EE4E5B70C8}"/>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j-lt"/>
                <a:ea typeface="+mj-ea"/>
                <a:cs typeface="+mj-cs"/>
              </a:rPr>
              <a:t>W: Warping</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FDB83D9A-6024-4811-ACB3-22F452903B28}"/>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027" b="15027"/>
          <a:stretch/>
        </p:blipFill>
        <p:spPr>
          <a:xfrm>
            <a:off x="517866" y="1828800"/>
            <a:ext cx="5477613" cy="4517136"/>
          </a:xfrm>
          <a:prstGeom prst="rect">
            <a:avLst/>
          </a:prstGeom>
        </p:spPr>
      </p:pic>
      <p:sp>
        <p:nvSpPr>
          <p:cNvPr id="3" name="Rectangle 1">
            <a:extLst>
              <a:ext uri="{FF2B5EF4-FFF2-40B4-BE49-F238E27FC236}">
                <a16:creationId xmlns:a16="http://schemas.microsoft.com/office/drawing/2014/main" id="{21C37BB0-06C8-505F-D9B6-DCBD765B72D9}"/>
              </a:ext>
            </a:extLst>
          </p:cNvPr>
          <p:cNvSpPr>
            <a:spLocks noGrp="1" noChangeArrowheads="1"/>
          </p:cNvSpPr>
          <p:nvPr>
            <p:ph sz="half" idx="2"/>
          </p:nvPr>
        </p:nvSpPr>
        <p:spPr bwMode="auto">
          <a:xfrm>
            <a:off x="6162675" y="674085"/>
            <a:ext cx="5504687"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Meaning:</a:t>
            </a:r>
            <a:r>
              <a:rPr kumimoji="0" lang="en-US" altLang="en-US" sz="2800" b="0" i="0" u="none" strike="noStrike" cap="none" normalizeH="0" baseline="0" dirty="0">
                <a:ln>
                  <a:noFill/>
                </a:ln>
                <a:solidFill>
                  <a:schemeClr val="tx1"/>
                </a:solidFill>
                <a:effectLst/>
                <a:latin typeface="Arial" panose="020B0604020202020204" pitchFamily="34" charset="0"/>
              </a:rPr>
              <a:t> Warping is a computer vision technique used to </a:t>
            </a:r>
            <a:r>
              <a:rPr kumimoji="0" lang="en-US" altLang="en-US" sz="2800" b="1" i="0" u="none" strike="noStrike" cap="none" normalizeH="0" baseline="0" dirty="0">
                <a:ln>
                  <a:noFill/>
                </a:ln>
                <a:solidFill>
                  <a:schemeClr val="tx1"/>
                </a:solidFill>
                <a:effectLst/>
                <a:latin typeface="Arial" panose="020B0604020202020204" pitchFamily="34" charset="0"/>
              </a:rPr>
              <a:t>distort or transform</a:t>
            </a:r>
            <a:r>
              <a:rPr kumimoji="0" lang="en-US" altLang="en-US" sz="2800" b="0" i="0" u="none" strike="noStrike" cap="none" normalizeH="0" baseline="0" dirty="0">
                <a:ln>
                  <a:noFill/>
                </a:ln>
                <a:solidFill>
                  <a:schemeClr val="tx1"/>
                </a:solidFill>
                <a:effectLst/>
                <a:latin typeface="Arial" panose="020B0604020202020204" pitchFamily="34" charset="0"/>
              </a:rPr>
              <a:t> an image while preserving its essential structure. It allows for corrections, modifications, or creative alterations in images and videos.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Example:</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a:ln>
                  <a:noFill/>
                </a:ln>
                <a:solidFill>
                  <a:schemeClr val="tx1"/>
                </a:solidFill>
                <a:effectLst/>
                <a:latin typeface="Arial" panose="020B0604020202020204" pitchFamily="34" charset="0"/>
              </a:rPr>
              <a:t>Face recognition systems</a:t>
            </a:r>
            <a:r>
              <a:rPr kumimoji="0" lang="en-US" altLang="en-US" sz="2800" b="0" i="0" u="none" strike="noStrike" cap="none" normalizeH="0" baseline="0" dirty="0">
                <a:ln>
                  <a:noFill/>
                </a:ln>
                <a:solidFill>
                  <a:schemeClr val="tx1"/>
                </a:solidFill>
                <a:effectLst/>
                <a:latin typeface="Arial" panose="020B0604020202020204" pitchFamily="34" charset="0"/>
              </a:rPr>
              <a:t> use </a:t>
            </a:r>
            <a:r>
              <a:rPr kumimoji="0" lang="en-US" altLang="en-US" sz="2800" b="1" i="0" u="none" strike="noStrike" cap="none" normalizeH="0" baseline="0" dirty="0">
                <a:ln>
                  <a:noFill/>
                </a:ln>
                <a:solidFill>
                  <a:schemeClr val="tx1"/>
                </a:solidFill>
                <a:effectLst/>
                <a:latin typeface="Arial" panose="020B0604020202020204" pitchFamily="34" charset="0"/>
              </a:rPr>
              <a:t>warping</a:t>
            </a:r>
            <a:r>
              <a:rPr kumimoji="0" lang="en-US" altLang="en-US" sz="2800" b="0" i="0" u="none" strike="noStrike" cap="none" normalizeH="0" baseline="0" dirty="0">
                <a:ln>
                  <a:noFill/>
                </a:ln>
                <a:solidFill>
                  <a:schemeClr val="tx1"/>
                </a:solidFill>
                <a:effectLst/>
                <a:latin typeface="Arial" panose="020B0604020202020204" pitchFamily="34" charset="0"/>
              </a:rPr>
              <a:t> to align facial features by adjusting the orientation and scale of detected faces, ensuring accurate identification</a:t>
            </a:r>
          </a:p>
        </p:txBody>
      </p:sp>
    </p:spTree>
    <p:extLst>
      <p:ext uri="{BB962C8B-B14F-4D97-AF65-F5344CB8AC3E}">
        <p14:creationId xmlns:p14="http://schemas.microsoft.com/office/powerpoint/2010/main" val="22732639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F912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94010EC-D785-4555-9B0E-716622E3CB34}"/>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dirty="0">
                <a:solidFill>
                  <a:schemeClr val="tx1"/>
                </a:solidFill>
                <a:latin typeface="+mj-lt"/>
                <a:ea typeface="+mj-ea"/>
                <a:cs typeface="+mj-cs"/>
              </a:rPr>
              <a:t>X: X-Ray Image Enhancement</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ED597247-EB71-4C63-837E-83CD5CD6FDFA}"/>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535" r="22535"/>
          <a:stretch/>
        </p:blipFill>
        <p:spPr>
          <a:xfrm>
            <a:off x="5958018" y="508090"/>
            <a:ext cx="5709726" cy="5846989"/>
          </a:xfrm>
          <a:prstGeom prst="rect">
            <a:avLst/>
          </a:prstGeom>
        </p:spPr>
      </p:pic>
      <p:sp>
        <p:nvSpPr>
          <p:cNvPr id="3" name="Rectangle 1">
            <a:extLst>
              <a:ext uri="{FF2B5EF4-FFF2-40B4-BE49-F238E27FC236}">
                <a16:creationId xmlns:a16="http://schemas.microsoft.com/office/drawing/2014/main" id="{42378632-1D9B-C789-6BF8-70D3DE6FA0A0}"/>
              </a:ext>
            </a:extLst>
          </p:cNvPr>
          <p:cNvSpPr>
            <a:spLocks noGrp="1" noChangeArrowheads="1"/>
          </p:cNvSpPr>
          <p:nvPr>
            <p:ph sz="half" idx="2"/>
          </p:nvPr>
        </p:nvSpPr>
        <p:spPr bwMode="auto">
          <a:xfrm>
            <a:off x="520700" y="2435201"/>
            <a:ext cx="475488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Meaning:</a:t>
            </a:r>
            <a:r>
              <a:rPr kumimoji="0" lang="en-US" altLang="en-US" sz="2000" b="0" i="0" u="none" strike="noStrike" cap="none" normalizeH="0" baseline="0" dirty="0">
                <a:ln>
                  <a:noFill/>
                </a:ln>
                <a:solidFill>
                  <a:schemeClr val="tx1"/>
                </a:solidFill>
                <a:effectLst/>
                <a:latin typeface="Arial" panose="020B0604020202020204" pitchFamily="34" charset="0"/>
              </a:rPr>
              <a:t> X-ray image enhancement is a computer vision technique used to improve the clarity, contrast, and visibility of details in X-ray images. It helps highlight important features, making medical diagnoses and industrial inspections more accurate.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Example: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Medical imaging systems</a:t>
            </a:r>
            <a:r>
              <a:rPr kumimoji="0" lang="en-US" altLang="en-US" sz="2000" b="0" i="0" u="none" strike="noStrike" cap="none" normalizeH="0" baseline="0" dirty="0">
                <a:ln>
                  <a:noFill/>
                </a:ln>
                <a:solidFill>
                  <a:schemeClr val="tx1"/>
                </a:solidFill>
                <a:effectLst/>
                <a:latin typeface="Arial" panose="020B0604020202020204" pitchFamily="34" charset="0"/>
              </a:rPr>
              <a:t> use </a:t>
            </a:r>
            <a:r>
              <a:rPr kumimoji="0" lang="en-US" altLang="en-US" sz="2000" b="1" i="0" u="none" strike="noStrike" cap="none" normalizeH="0" baseline="0" dirty="0">
                <a:ln>
                  <a:noFill/>
                </a:ln>
                <a:solidFill>
                  <a:schemeClr val="tx1"/>
                </a:solidFill>
                <a:effectLst/>
                <a:latin typeface="Arial" panose="020B0604020202020204" pitchFamily="34" charset="0"/>
              </a:rPr>
              <a:t>contrast enhancement</a:t>
            </a:r>
            <a:r>
              <a:rPr kumimoji="0" lang="en-US" altLang="en-US" sz="2000" b="0" i="0" u="none" strike="noStrike" cap="none" normalizeH="0" baseline="0" dirty="0">
                <a:ln>
                  <a:noFill/>
                </a:ln>
                <a:solidFill>
                  <a:schemeClr val="tx1"/>
                </a:solidFill>
                <a:effectLst/>
                <a:latin typeface="Arial" panose="020B0604020202020204" pitchFamily="34" charset="0"/>
              </a:rPr>
              <a:t> and </a:t>
            </a:r>
            <a:r>
              <a:rPr kumimoji="0" lang="en-US" altLang="en-US" sz="2000" b="1" i="0" u="none" strike="noStrike" cap="none" normalizeH="0" baseline="0" dirty="0">
                <a:ln>
                  <a:noFill/>
                </a:ln>
                <a:solidFill>
                  <a:schemeClr val="tx1"/>
                </a:solidFill>
                <a:effectLst/>
                <a:latin typeface="Arial" panose="020B0604020202020204" pitchFamily="34" charset="0"/>
              </a:rPr>
              <a:t>noise reduction</a:t>
            </a:r>
            <a:r>
              <a:rPr kumimoji="0" lang="en-US" altLang="en-US" sz="2000" b="0" i="0" u="none" strike="noStrike" cap="none" normalizeH="0" baseline="0" dirty="0">
                <a:ln>
                  <a:noFill/>
                </a:ln>
                <a:solidFill>
                  <a:schemeClr val="tx1"/>
                </a:solidFill>
                <a:effectLst/>
                <a:latin typeface="Arial" panose="020B0604020202020204" pitchFamily="34" charset="0"/>
              </a:rPr>
              <a:t> to improve the visibility of fractures and abnormalities in X-ray scans, aiding radiologists in diagnosis</a:t>
            </a:r>
          </a:p>
        </p:txBody>
      </p:sp>
    </p:spTree>
    <p:extLst>
      <p:ext uri="{BB962C8B-B14F-4D97-AF65-F5344CB8AC3E}">
        <p14:creationId xmlns:p14="http://schemas.microsoft.com/office/powerpoint/2010/main" val="30825631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BF116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3EE31A2-375F-7BE1-AF9C-D563FECCA811}"/>
              </a:ext>
            </a:extLst>
          </p:cNvPr>
          <p:cNvSpPr>
            <a:spLocks noGrp="1"/>
          </p:cNvSpPr>
          <p:nvPr>
            <p:ph type="title"/>
          </p:nvPr>
        </p:nvSpPr>
        <p:spPr>
          <a:xfrm>
            <a:off x="521208" y="978408"/>
            <a:ext cx="3200400" cy="733770"/>
          </a:xfrm>
        </p:spPr>
        <p:txBody>
          <a:bodyPr vert="horz" lIns="91440" tIns="45720" rIns="91440" bIns="45720" rtlCol="0" anchor="b">
            <a:normAutofit/>
          </a:bodyPr>
          <a:lstStyle/>
          <a:p>
            <a:r>
              <a:rPr lang="en-US" sz="4000" b="1" kern="1200" dirty="0">
                <a:solidFill>
                  <a:schemeClr val="tx1"/>
                </a:solidFill>
                <a:latin typeface="+mj-lt"/>
                <a:ea typeface="+mj-ea"/>
                <a:cs typeface="+mj-cs"/>
              </a:rPr>
              <a:t>Y: YOLO</a:t>
            </a:r>
          </a:p>
        </p:txBody>
      </p:sp>
      <p:sp>
        <p:nvSpPr>
          <p:cNvPr id="23" name="Freeform: Shape 22">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Rectangle 1">
            <a:extLst>
              <a:ext uri="{FF2B5EF4-FFF2-40B4-BE49-F238E27FC236}">
                <a16:creationId xmlns:a16="http://schemas.microsoft.com/office/drawing/2014/main" id="{38F7F86F-BA84-5664-3F1E-C7B23B7C1112}"/>
              </a:ext>
            </a:extLst>
          </p:cNvPr>
          <p:cNvSpPr>
            <a:spLocks noGrp="1" noChangeArrowheads="1"/>
          </p:cNvSpPr>
          <p:nvPr>
            <p:ph sz="half" idx="2"/>
          </p:nvPr>
        </p:nvSpPr>
        <p:spPr bwMode="auto">
          <a:xfrm>
            <a:off x="521208" y="1712178"/>
            <a:ext cx="3364992" cy="46429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p>
            <a:pPr marL="0" marR="0" lvl="0" fontAlgn="base">
              <a:lnSpc>
                <a:spcPct val="100000"/>
              </a:lnSpc>
              <a:spcBef>
                <a:spcPct val="0"/>
              </a:spcBef>
              <a:spcAft>
                <a:spcPts val="600"/>
              </a:spcAft>
              <a:buClrTx/>
              <a:buSzTx/>
              <a:tabLst/>
            </a:pPr>
            <a:r>
              <a:rPr kumimoji="0" lang="en-US" altLang="en-US" sz="2000" b="1" i="0" u="none" strike="noStrike" cap="none" normalizeH="0" baseline="0" dirty="0">
                <a:ln>
                  <a:noFill/>
                </a:ln>
                <a:effectLst/>
              </a:rPr>
              <a:t>Meaning:</a:t>
            </a:r>
            <a:r>
              <a:rPr kumimoji="0" lang="en-US" altLang="en-US" sz="2000" b="0" i="0" u="none" strike="noStrike" cap="none" normalizeH="0" baseline="0" dirty="0">
                <a:ln>
                  <a:noFill/>
                </a:ln>
                <a:effectLst/>
              </a:rPr>
              <a:t> YOLO is a real-time object detection algorithm that processes an entire image in a single pass, making it extremely fast and efficient. It treats object detection as a regression problem, predicting bounding boxes and class probabilities simultaneously.</a:t>
            </a:r>
          </a:p>
          <a:p>
            <a:pPr marL="0" marR="0" lvl="0" fontAlgn="base">
              <a:lnSpc>
                <a:spcPct val="100000"/>
              </a:lnSpc>
              <a:spcBef>
                <a:spcPct val="0"/>
              </a:spcBef>
              <a:spcAft>
                <a:spcPts val="600"/>
              </a:spcAft>
              <a:buClrTx/>
              <a:buSzTx/>
              <a:tabLst/>
            </a:pPr>
            <a:r>
              <a:rPr kumimoji="0" lang="en-US" altLang="en-US" sz="2000" b="1" i="0" u="none" strike="noStrike" cap="none" normalizeH="0" baseline="0" dirty="0">
                <a:ln>
                  <a:noFill/>
                </a:ln>
                <a:effectLst/>
              </a:rPr>
              <a:t>Example:</a:t>
            </a:r>
            <a:r>
              <a:rPr kumimoji="0" lang="en-US" altLang="en-US" sz="2000" b="0" i="0" u="none" strike="noStrike" cap="none" normalizeH="0" baseline="0" dirty="0">
                <a:ln>
                  <a:noFill/>
                </a:ln>
                <a:effectLst/>
              </a:rPr>
              <a:t> </a:t>
            </a:r>
            <a:r>
              <a:rPr kumimoji="0" lang="en-US" altLang="en-US" sz="2000" b="1" i="0" u="none" strike="noStrike" cap="none" normalizeH="0" baseline="0" dirty="0">
                <a:ln>
                  <a:noFill/>
                </a:ln>
                <a:effectLst/>
              </a:rPr>
              <a:t>Self-driving cars</a:t>
            </a:r>
            <a:r>
              <a:rPr kumimoji="0" lang="en-US" altLang="en-US" sz="2000" b="0" i="0" u="none" strike="noStrike" cap="none" normalizeH="0" baseline="0" dirty="0">
                <a:ln>
                  <a:noFill/>
                </a:ln>
                <a:effectLst/>
              </a:rPr>
              <a:t> use </a:t>
            </a:r>
            <a:r>
              <a:rPr kumimoji="0" lang="en-US" altLang="en-US" sz="2000" b="1" i="0" u="none" strike="noStrike" cap="none" normalizeH="0" baseline="0" dirty="0">
                <a:ln>
                  <a:noFill/>
                </a:ln>
                <a:effectLst/>
              </a:rPr>
              <a:t>YOLO</a:t>
            </a:r>
            <a:r>
              <a:rPr kumimoji="0" lang="en-US" altLang="en-US" sz="2000" b="0" i="0" u="none" strike="noStrike" cap="none" normalizeH="0" baseline="0" dirty="0">
                <a:ln>
                  <a:noFill/>
                </a:ln>
                <a:effectLst/>
              </a:rPr>
              <a:t> to detect pedestrians, vehicles, and obstacles in real time, enabling quick decision-making for safe navigation.</a:t>
            </a:r>
          </a:p>
        </p:txBody>
      </p:sp>
      <p:pic>
        <p:nvPicPr>
          <p:cNvPr id="5" name="Content Placeholder 4">
            <a:extLst>
              <a:ext uri="{FF2B5EF4-FFF2-40B4-BE49-F238E27FC236}">
                <a16:creationId xmlns:a16="http://schemas.microsoft.com/office/drawing/2014/main" id="{45AECBAC-6917-4FC2-8D92-DA3F22D522AB}"/>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650" r="8651" b="1"/>
          <a:stretch/>
        </p:blipFill>
        <p:spPr>
          <a:xfrm>
            <a:off x="4136609" y="970929"/>
            <a:ext cx="7534183" cy="5375076"/>
          </a:xfrm>
          <a:prstGeom prst="rect">
            <a:avLst/>
          </a:prstGeom>
        </p:spPr>
      </p:pic>
    </p:spTree>
    <p:extLst>
      <p:ext uri="{BB962C8B-B14F-4D97-AF65-F5344CB8AC3E}">
        <p14:creationId xmlns:p14="http://schemas.microsoft.com/office/powerpoint/2010/main" val="35915698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BF116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AA8F0D-415C-97A6-EA93-7B9580E21AD7}"/>
              </a:ext>
            </a:extLst>
          </p:cNvPr>
          <p:cNvSpPr>
            <a:spLocks noGrp="1"/>
          </p:cNvSpPr>
          <p:nvPr>
            <p:ph type="title"/>
          </p:nvPr>
        </p:nvSpPr>
        <p:spPr>
          <a:xfrm>
            <a:off x="521208" y="978408"/>
            <a:ext cx="6300216" cy="817735"/>
          </a:xfrm>
        </p:spPr>
        <p:txBody>
          <a:bodyPr vert="horz" lIns="91440" tIns="45720" rIns="91440" bIns="45720" rtlCol="0" anchor="t">
            <a:normAutofit/>
          </a:bodyPr>
          <a:lstStyle/>
          <a:p>
            <a:r>
              <a:rPr lang="en-US" b="1" kern="1200" dirty="0">
                <a:solidFill>
                  <a:schemeClr val="tx1"/>
                </a:solidFill>
                <a:latin typeface="+mj-lt"/>
                <a:ea typeface="+mj-ea"/>
                <a:cs typeface="+mj-cs"/>
              </a:rPr>
              <a:t>Z: Zero Padding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gin password abstract interface">
            <a:extLst>
              <a:ext uri="{FF2B5EF4-FFF2-40B4-BE49-F238E27FC236}">
                <a16:creationId xmlns:a16="http://schemas.microsoft.com/office/drawing/2014/main" id="{C075E871-764B-46A7-AFD6-279989A7D426}"/>
              </a:ext>
            </a:extLst>
          </p:cNvPr>
          <p:cNvPicPr>
            <a:picLocks noGrp="1" noChangeAspect="1"/>
          </p:cNvPicPr>
          <p:nvPr>
            <p:ph sz="half" idx="1"/>
          </p:nvPr>
        </p:nvPicPr>
        <p:blipFill>
          <a:blip r:embed="rId3"/>
          <a:srcRect l="23604" r="24039"/>
          <a:stretch/>
        </p:blipFill>
        <p:spPr>
          <a:xfrm>
            <a:off x="7586236" y="508090"/>
            <a:ext cx="4081805" cy="5846990"/>
          </a:xfrm>
          <a:prstGeom prst="rect">
            <a:avLst/>
          </a:prstGeom>
        </p:spPr>
      </p:pic>
      <p:sp>
        <p:nvSpPr>
          <p:cNvPr id="3" name="Rectangle 1">
            <a:extLst>
              <a:ext uri="{FF2B5EF4-FFF2-40B4-BE49-F238E27FC236}">
                <a16:creationId xmlns:a16="http://schemas.microsoft.com/office/drawing/2014/main" id="{CEBEC283-9C2B-DA32-B0F6-8E5541B623C4}"/>
              </a:ext>
            </a:extLst>
          </p:cNvPr>
          <p:cNvSpPr>
            <a:spLocks noGrp="1" noChangeArrowheads="1"/>
          </p:cNvSpPr>
          <p:nvPr>
            <p:ph sz="half" idx="2"/>
          </p:nvPr>
        </p:nvSpPr>
        <p:spPr bwMode="auto">
          <a:xfrm>
            <a:off x="488042" y="1723774"/>
            <a:ext cx="628015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Zero padding is a technique used in </a:t>
            </a:r>
            <a:r>
              <a:rPr kumimoji="0" lang="en-US" altLang="en-US" sz="24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2400" b="0" i="0" u="none" strike="noStrike" cap="none" normalizeH="0" baseline="0" dirty="0">
                <a:ln>
                  <a:noFill/>
                </a:ln>
                <a:solidFill>
                  <a:schemeClr val="tx1"/>
                </a:solidFill>
                <a:effectLst/>
                <a:latin typeface="Arial" panose="020B0604020202020204" pitchFamily="34" charset="0"/>
              </a:rPr>
              <a:t> to add extra pixels (with a value of zero) around the edges of an image before applying convolution operations. This helps preserve spatial dimensions and improve feature extraction.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Image classification models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zero padding</a:t>
            </a:r>
            <a:r>
              <a:rPr kumimoji="0" lang="en-US" altLang="en-US" sz="2400" b="0" i="0" u="none" strike="noStrike" cap="none" normalizeH="0" baseline="0" dirty="0">
                <a:ln>
                  <a:noFill/>
                </a:ln>
                <a:solidFill>
                  <a:schemeClr val="tx1"/>
                </a:solidFill>
                <a:effectLst/>
                <a:latin typeface="Arial" panose="020B0604020202020204" pitchFamily="34" charset="0"/>
              </a:rPr>
              <a:t> to maintain the size of input images, ensuring that important edge features are not lost during convolution</a:t>
            </a:r>
          </a:p>
        </p:txBody>
      </p:sp>
    </p:spTree>
    <p:extLst>
      <p:ext uri="{BB962C8B-B14F-4D97-AF65-F5344CB8AC3E}">
        <p14:creationId xmlns:p14="http://schemas.microsoft.com/office/powerpoint/2010/main" val="751741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24512B2-C5C5-5FC7-886C-8CB65819CF9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727" r="2727"/>
          <a:stretch/>
        </p:blipFill>
        <p:spPr>
          <a:xfrm>
            <a:off x="-3" y="0"/>
            <a:ext cx="12192001" cy="6858001"/>
          </a:xfrm>
          <a:prstGeom prst="rect">
            <a:avLst/>
          </a:prstGeom>
        </p:spPr>
      </p:pic>
      <p:sp>
        <p:nvSpPr>
          <p:cNvPr id="2" name="Title 1">
            <a:extLst>
              <a:ext uri="{FF2B5EF4-FFF2-40B4-BE49-F238E27FC236}">
                <a16:creationId xmlns:a16="http://schemas.microsoft.com/office/drawing/2014/main" id="{5521A061-E601-F566-F25A-656FD47309F7}"/>
              </a:ext>
            </a:extLst>
          </p:cNvPr>
          <p:cNvSpPr>
            <a:spLocks noGrp="1"/>
          </p:cNvSpPr>
          <p:nvPr>
            <p:ph type="ctrTitle"/>
          </p:nvPr>
        </p:nvSpPr>
        <p:spPr>
          <a:xfrm>
            <a:off x="2019999" y="1165461"/>
            <a:ext cx="8151998" cy="4169326"/>
          </a:xfrm>
        </p:spPr>
        <p:txBody>
          <a:bodyPr anchor="t">
            <a:normAutofit fontScale="90000"/>
          </a:bodyPr>
          <a:lstStyle/>
          <a:p>
            <a:r>
              <a:rPr lang="en-US" sz="6000" dirty="0">
                <a:solidFill>
                  <a:schemeClr val="bg1"/>
                </a:solidFill>
              </a:rPr>
              <a:t>Artificial Intelligence </a:t>
            </a:r>
            <a:br>
              <a:rPr lang="en-US" sz="6000" dirty="0">
                <a:solidFill>
                  <a:schemeClr val="bg1"/>
                </a:solidFill>
              </a:rPr>
            </a:br>
            <a:r>
              <a:rPr lang="en-US" sz="6000" dirty="0">
                <a:solidFill>
                  <a:schemeClr val="bg1"/>
                </a:solidFill>
              </a:rPr>
              <a:t>	</a:t>
            </a:r>
            <a:r>
              <a:rPr lang="en-US" sz="3600" dirty="0">
                <a:solidFill>
                  <a:schemeClr val="bg1"/>
                </a:solidFill>
              </a:rPr>
              <a:t>Definition: AI refers to the ability of a computer or machine to perform tasks that typically require human intelligence, such as learning, reasoning, problem-solving, and decision-making</a:t>
            </a:r>
            <a:endParaRPr lang="en-US" sz="4000" dirty="0">
              <a:solidFill>
                <a:schemeClr val="bg1"/>
              </a:solidFill>
            </a:endParaRPr>
          </a:p>
        </p:txBody>
      </p:sp>
      <p:sp>
        <p:nvSpPr>
          <p:cNvPr id="23" name="Rectangle 2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BF9242E-89DD-C078-BF88-E156870E7842}"/>
              </a:ext>
            </a:extLst>
          </p:cNvPr>
          <p:cNvGraphicFramePr>
            <a:graphicFrameLocks noGrp="1"/>
          </p:cNvGraphicFramePr>
          <p:nvPr>
            <p:extLst>
              <p:ext uri="{D42A27DB-BD31-4B8C-83A1-F6EECF244321}">
                <p14:modId xmlns:p14="http://schemas.microsoft.com/office/powerpoint/2010/main" val="1302285107"/>
              </p:ext>
            </p:extLst>
          </p:nvPr>
        </p:nvGraphicFramePr>
        <p:xfrm>
          <a:off x="1976263" y="1142556"/>
          <a:ext cx="8195734" cy="4129490"/>
        </p:xfrm>
        <a:graphic>
          <a:graphicData uri="http://schemas.openxmlformats.org/drawingml/2006/table">
            <a:tbl>
              <a:tblPr/>
              <a:tblGrid>
                <a:gridCol w="8195734">
                  <a:extLst>
                    <a:ext uri="{9D8B030D-6E8A-4147-A177-3AD203B41FA5}">
                      <a16:colId xmlns:a16="http://schemas.microsoft.com/office/drawing/2014/main" val="2697085383"/>
                    </a:ext>
                  </a:extLst>
                </a:gridCol>
              </a:tblGrid>
              <a:tr h="4129490">
                <a:tc>
                  <a:txBody>
                    <a:bodyPr/>
                    <a:lstStyle/>
                    <a:p>
                      <a:pPr algn="l"/>
                      <a:endParaRPr lang="en-US" dirty="0"/>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734343898"/>
                  </a:ext>
                </a:extLst>
              </a:tr>
            </a:tbl>
          </a:graphicData>
        </a:graphic>
      </p:graphicFrame>
    </p:spTree>
    <p:extLst>
      <p:ext uri="{BB962C8B-B14F-4D97-AF65-F5344CB8AC3E}">
        <p14:creationId xmlns:p14="http://schemas.microsoft.com/office/powerpoint/2010/main" val="449821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BF116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B702213-2DF9-8D06-49B3-910600296D66}"/>
              </a:ext>
            </a:extLst>
          </p:cNvPr>
          <p:cNvSpPr>
            <a:spLocks noGrp="1"/>
          </p:cNvSpPr>
          <p:nvPr>
            <p:ph type="title"/>
          </p:nvPr>
        </p:nvSpPr>
        <p:spPr>
          <a:xfrm>
            <a:off x="521208" y="1325880"/>
            <a:ext cx="11155680" cy="1408176"/>
          </a:xfrm>
        </p:spPr>
        <p:txBody>
          <a:bodyPr anchor="b">
            <a:normAutofit/>
          </a:bodyPr>
          <a:lstStyle/>
          <a:p>
            <a:r>
              <a:rPr lang="en-US" sz="6800" dirty="0">
                <a:solidFill>
                  <a:schemeClr val="bg1"/>
                </a:solidFill>
              </a:rPr>
              <a:t>Conclusion</a:t>
            </a:r>
          </a:p>
        </p:txBody>
      </p:sp>
      <p:graphicFrame>
        <p:nvGraphicFramePr>
          <p:cNvPr id="11" name="Content Placeholder 2">
            <a:extLst>
              <a:ext uri="{FF2B5EF4-FFF2-40B4-BE49-F238E27FC236}">
                <a16:creationId xmlns:a16="http://schemas.microsoft.com/office/drawing/2014/main" id="{FA2977D9-E897-9813-36F4-9DD3E0CF5C56}"/>
              </a:ext>
            </a:extLst>
          </p:cNvPr>
          <p:cNvGraphicFramePr>
            <a:graphicFrameLocks noGrp="1"/>
          </p:cNvGraphicFramePr>
          <p:nvPr>
            <p:ph idx="1"/>
            <p:extLst>
              <p:ext uri="{D42A27DB-BD31-4B8C-83A1-F6EECF244321}">
                <p14:modId xmlns:p14="http://schemas.microsoft.com/office/powerpoint/2010/main" val="120504046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658662"/>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5FB372-ECCF-B4D7-1826-8EF048FC50ED}"/>
              </a:ext>
            </a:extLst>
          </p:cNvPr>
          <p:cNvSpPr>
            <a:spLocks noGrp="1"/>
          </p:cNvSpPr>
          <p:nvPr>
            <p:ph type="title"/>
          </p:nvPr>
        </p:nvSpPr>
        <p:spPr>
          <a:xfrm>
            <a:off x="521208" y="978408"/>
            <a:ext cx="6300216" cy="785780"/>
          </a:xfrm>
        </p:spPr>
        <p:txBody>
          <a:bodyPr vert="horz" lIns="91440" tIns="45720" rIns="91440" bIns="45720" rtlCol="0" anchor="t">
            <a:normAutofit/>
          </a:bodyPr>
          <a:lstStyle/>
          <a:p>
            <a:r>
              <a:rPr lang="en-US" sz="4000" b="1" kern="1200" dirty="0">
                <a:solidFill>
                  <a:schemeClr val="tx1"/>
                </a:solidFill>
                <a:latin typeface="+mj-lt"/>
                <a:ea typeface="+mj-ea"/>
                <a:cs typeface="+mj-cs"/>
              </a:rPr>
              <a:t>A: Affine Transformation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rtificial Intelligence digital concept with brain shape">
            <a:extLst>
              <a:ext uri="{FF2B5EF4-FFF2-40B4-BE49-F238E27FC236}">
                <a16:creationId xmlns:a16="http://schemas.microsoft.com/office/drawing/2014/main" id="{36F41E18-9BD1-44AE-B7F3-879027F8D359}"/>
              </a:ext>
            </a:extLst>
          </p:cNvPr>
          <p:cNvPicPr>
            <a:picLocks noGrp="1" noChangeAspect="1"/>
          </p:cNvPicPr>
          <p:nvPr>
            <p:ph sz="half" idx="1"/>
          </p:nvPr>
        </p:nvPicPr>
        <p:blipFill>
          <a:blip r:embed="rId3"/>
          <a:srcRect l="21184" r="26459"/>
          <a:stretch/>
        </p:blipFill>
        <p:spPr>
          <a:xfrm>
            <a:off x="7586236" y="508090"/>
            <a:ext cx="4081805" cy="5846990"/>
          </a:xfrm>
          <a:prstGeom prst="rect">
            <a:avLst/>
          </a:prstGeom>
        </p:spPr>
      </p:pic>
      <p:sp>
        <p:nvSpPr>
          <p:cNvPr id="6" name="Rectangle 2">
            <a:extLst>
              <a:ext uri="{FF2B5EF4-FFF2-40B4-BE49-F238E27FC236}">
                <a16:creationId xmlns:a16="http://schemas.microsoft.com/office/drawing/2014/main" id="{8A202EE1-C90B-5206-0194-3D6F8FFDC930}"/>
              </a:ext>
            </a:extLst>
          </p:cNvPr>
          <p:cNvSpPr>
            <a:spLocks noGrp="1" noChangeArrowheads="1"/>
          </p:cNvSpPr>
          <p:nvPr>
            <p:ph sz="half" idx="2"/>
          </p:nvPr>
        </p:nvSpPr>
        <p:spPr bwMode="auto">
          <a:xfrm rot="10800000" flipV="1">
            <a:off x="517869" y="1653956"/>
            <a:ext cx="557813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strike="noStrike" cap="none" normalizeH="0" baseline="0" dirty="0">
                <a:ln>
                  <a:noFill/>
                </a:ln>
                <a:solidFill>
                  <a:schemeClr val="tx1"/>
                </a:solidFill>
                <a:effectLst/>
                <a:latin typeface="Arial" panose="020B0604020202020204" pitchFamily="34" charset="0"/>
              </a:rPr>
              <a:t>Meaning</a:t>
            </a:r>
            <a:r>
              <a:rPr kumimoji="0" lang="en-US" altLang="en-US" sz="2400" b="1"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panose="020B0604020202020204" pitchFamily="34" charset="0"/>
              </a:rPr>
              <a:t> An affine transformation is a geometric operation in computer vision that preserves </a:t>
            </a:r>
            <a:r>
              <a:rPr kumimoji="0" lang="en-US" altLang="en-US" sz="2400" b="1" i="0" u="none" strike="noStrike" cap="none" normalizeH="0" baseline="0" dirty="0">
                <a:ln>
                  <a:noFill/>
                </a:ln>
                <a:solidFill>
                  <a:schemeClr val="tx1"/>
                </a:solidFill>
                <a:effectLst/>
                <a:latin typeface="Arial" panose="020B0604020202020204" pitchFamily="34" charset="0"/>
              </a:rPr>
              <a:t>parallelism and straight lines</a:t>
            </a:r>
            <a:r>
              <a:rPr kumimoji="0" lang="en-US" altLang="en-US" sz="2400" b="0" i="0" u="none" strike="noStrike" cap="none" normalizeH="0" baseline="0" dirty="0">
                <a:ln>
                  <a:noFill/>
                </a:ln>
                <a:solidFill>
                  <a:schemeClr val="tx1"/>
                </a:solidFill>
                <a:effectLst/>
                <a:latin typeface="Arial" panose="020B0604020202020204" pitchFamily="34" charset="0"/>
              </a:rPr>
              <a:t> while allowing changes in </a:t>
            </a:r>
            <a:r>
              <a:rPr kumimoji="0" lang="en-US" altLang="en-US" sz="2400" b="1" i="0" u="none" strike="noStrike" cap="none" normalizeH="0" baseline="0" dirty="0">
                <a:ln>
                  <a:noFill/>
                </a:ln>
                <a:solidFill>
                  <a:schemeClr val="tx1"/>
                </a:solidFill>
                <a:effectLst/>
                <a:latin typeface="Arial" panose="020B0604020202020204" pitchFamily="34" charset="0"/>
              </a:rPr>
              <a:t>scale, rotation, translation, and shear</a:t>
            </a:r>
            <a:r>
              <a:rPr kumimoji="0" lang="en-US" altLang="en-US" sz="2400" b="0" i="0" u="none" strike="noStrike" cap="none" normalizeH="0" baseline="0" dirty="0">
                <a:ln>
                  <a:noFill/>
                </a:ln>
                <a:solidFill>
                  <a:schemeClr val="tx1"/>
                </a:solidFill>
                <a:effectLst/>
                <a:latin typeface="Arial" panose="020B0604020202020204" pitchFamily="34" charset="0"/>
              </a:rPr>
              <a:t>. It helps modify images while maintaining their essential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strike="noStrike" cap="none" normalizeH="0" baseline="0" dirty="0">
                <a:ln>
                  <a:noFill/>
                </a:ln>
                <a:solidFill>
                  <a:schemeClr val="tx1"/>
                </a:solidFill>
                <a:effectLst/>
                <a:latin typeface="Arial" panose="020B0604020202020204" pitchFamily="34" charset="0"/>
              </a:rPr>
              <a:t>Example</a:t>
            </a:r>
            <a:r>
              <a:rPr kumimoji="0" lang="en-US" altLang="en-US" sz="2400" b="1"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Face recognition systems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affine transformations</a:t>
            </a:r>
            <a:r>
              <a:rPr kumimoji="0" lang="en-US" altLang="en-US" sz="2400" b="0" i="0" u="none" strike="noStrike" cap="none" normalizeH="0" baseline="0" dirty="0">
                <a:ln>
                  <a:noFill/>
                </a:ln>
                <a:solidFill>
                  <a:schemeClr val="tx1"/>
                </a:solidFill>
                <a:effectLst/>
                <a:latin typeface="Arial" panose="020B0604020202020204" pitchFamily="34" charset="0"/>
              </a:rPr>
              <a:t> to align facial features by adjusting the orientation and scale of detected faces</a:t>
            </a:r>
          </a:p>
        </p:txBody>
      </p:sp>
    </p:spTree>
    <p:extLst>
      <p:ext uri="{BB962C8B-B14F-4D97-AF65-F5344CB8AC3E}">
        <p14:creationId xmlns:p14="http://schemas.microsoft.com/office/powerpoint/2010/main" val="41688965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1EA555-A6D5-B7B2-5420-73E28E054A59}"/>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j-lt"/>
                <a:ea typeface="+mj-ea"/>
                <a:cs typeface="+mj-cs"/>
              </a:rPr>
              <a:t>B: Backpropagation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imple dark background with cubes, blockchain representation">
            <a:extLst>
              <a:ext uri="{FF2B5EF4-FFF2-40B4-BE49-F238E27FC236}">
                <a16:creationId xmlns:a16="http://schemas.microsoft.com/office/drawing/2014/main" id="{FDA67202-E4B6-4431-A400-32E1450EAD6D}"/>
              </a:ext>
            </a:extLst>
          </p:cNvPr>
          <p:cNvPicPr>
            <a:picLocks noGrp="1" noChangeAspect="1"/>
          </p:cNvPicPr>
          <p:nvPr>
            <p:ph sz="half" idx="1"/>
          </p:nvPr>
        </p:nvPicPr>
        <p:blipFill>
          <a:blip r:embed="rId3"/>
          <a:srcRect l="30822" r="29910" b="1"/>
          <a:stretch/>
        </p:blipFill>
        <p:spPr>
          <a:xfrm>
            <a:off x="7586236" y="508090"/>
            <a:ext cx="4081805" cy="5846990"/>
          </a:xfrm>
          <a:prstGeom prst="rect">
            <a:avLst/>
          </a:prstGeom>
        </p:spPr>
      </p:pic>
      <p:sp>
        <p:nvSpPr>
          <p:cNvPr id="3" name="Rectangle 1">
            <a:extLst>
              <a:ext uri="{FF2B5EF4-FFF2-40B4-BE49-F238E27FC236}">
                <a16:creationId xmlns:a16="http://schemas.microsoft.com/office/drawing/2014/main" id="{0EBE4402-448B-0C30-CC7A-FF950DF810FB}"/>
              </a:ext>
            </a:extLst>
          </p:cNvPr>
          <p:cNvSpPr>
            <a:spLocks noGrp="1" noChangeArrowheads="1"/>
          </p:cNvSpPr>
          <p:nvPr>
            <p:ph sz="half" idx="2"/>
          </p:nvPr>
        </p:nvSpPr>
        <p:spPr bwMode="auto">
          <a:xfrm>
            <a:off x="517869" y="1825595"/>
            <a:ext cx="591396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b="1" dirty="0">
                <a:latin typeface="Arial" panose="020B0604020202020204" pitchFamily="34" charset="0"/>
              </a:rPr>
              <a:t>Meaning</a:t>
            </a:r>
            <a:r>
              <a:rPr lang="en-US" altLang="en-US" sz="2400" dirty="0">
                <a:latin typeface="Arial" panose="020B0604020202020204" pitchFamily="34" charset="0"/>
              </a:rPr>
              <a:t>: Backpropagation is an </a:t>
            </a:r>
            <a:r>
              <a:rPr lang="en-US" altLang="en-US" sz="2400" b="1" dirty="0">
                <a:latin typeface="Arial" panose="020B0604020202020204" pitchFamily="34" charset="0"/>
              </a:rPr>
              <a:t>optimization</a:t>
            </a:r>
            <a:r>
              <a:rPr lang="en-US" altLang="en-US" sz="2400" dirty="0">
                <a:latin typeface="Arial" panose="020B0604020202020204" pitchFamily="34" charset="0"/>
              </a:rPr>
              <a:t> </a:t>
            </a:r>
            <a:r>
              <a:rPr lang="en-US" altLang="en-US" sz="2400" b="1" dirty="0">
                <a:latin typeface="Arial" panose="020B0604020202020204" pitchFamily="34" charset="0"/>
              </a:rPr>
              <a:t>algorithm</a:t>
            </a:r>
            <a:r>
              <a:rPr lang="en-US" altLang="en-US" sz="2400" dirty="0">
                <a:latin typeface="Arial" panose="020B0604020202020204" pitchFamily="34" charset="0"/>
              </a:rPr>
              <a:t> used in training neural networks. It works by </a:t>
            </a:r>
            <a:r>
              <a:rPr lang="en-US" altLang="en-US" sz="2400" b="1" dirty="0">
                <a:latin typeface="Arial" panose="020B0604020202020204" pitchFamily="34" charset="0"/>
              </a:rPr>
              <a:t>adjusting</a:t>
            </a:r>
            <a:r>
              <a:rPr lang="en-US" altLang="en-US" sz="2400" dirty="0">
                <a:latin typeface="Arial" panose="020B0604020202020204" pitchFamily="34" charset="0"/>
              </a:rPr>
              <a:t> the weights of the network based on the error between predicted and actual outputs, allowing the model to learn and improve over time.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b="1" dirty="0">
                <a:latin typeface="Arial" panose="020B0604020202020204" pitchFamily="34" charset="0"/>
              </a:rPr>
              <a:t>Example</a:t>
            </a:r>
            <a:r>
              <a:rPr lang="en-US" altLang="en-US" sz="2400" dirty="0">
                <a:latin typeface="Arial" panose="020B0604020202020204" pitchFamily="34" charset="0"/>
              </a:rPr>
              <a:t>: AI-powered handwriting recognition uses backpropagation to refine its ability to correctly </a:t>
            </a:r>
            <a:r>
              <a:rPr lang="en-US" altLang="en-US" sz="2400" b="1" dirty="0">
                <a:latin typeface="Arial" panose="020B0604020202020204" pitchFamily="34" charset="0"/>
              </a:rPr>
              <a:t>identify</a:t>
            </a:r>
            <a:r>
              <a:rPr lang="en-US" altLang="en-US" sz="2400" dirty="0">
                <a:latin typeface="Arial" panose="020B0604020202020204" pitchFamily="34" charset="0"/>
              </a:rPr>
              <a:t> letters by </a:t>
            </a:r>
            <a:r>
              <a:rPr lang="en-US" altLang="en-US" sz="2400" b="1" dirty="0">
                <a:latin typeface="Arial" panose="020B0604020202020204" pitchFamily="34" charset="0"/>
              </a:rPr>
              <a:t>continuously</a:t>
            </a:r>
            <a:r>
              <a:rPr lang="en-US" altLang="en-US" sz="2400" dirty="0">
                <a:latin typeface="Arial" panose="020B0604020202020204" pitchFamily="34" charset="0"/>
              </a:rPr>
              <a:t> </a:t>
            </a:r>
            <a:r>
              <a:rPr lang="en-US" altLang="en-US" sz="2400" b="1" dirty="0">
                <a:latin typeface="Arial" panose="020B0604020202020204" pitchFamily="34" charset="0"/>
              </a:rPr>
              <a:t>adjusting</a:t>
            </a:r>
            <a:r>
              <a:rPr lang="en-US" altLang="en-US" sz="2400" dirty="0">
                <a:latin typeface="Arial" panose="020B0604020202020204" pitchFamily="34" charset="0"/>
              </a:rPr>
              <a:t> its </a:t>
            </a:r>
            <a:r>
              <a:rPr lang="en-US" altLang="en-US" sz="2400" b="1" dirty="0">
                <a:latin typeface="Arial" panose="020B0604020202020204" pitchFamily="34" charset="0"/>
              </a:rPr>
              <a:t>neural</a:t>
            </a:r>
            <a:r>
              <a:rPr lang="en-US" altLang="en-US" sz="2400" dirty="0">
                <a:latin typeface="Arial" panose="020B0604020202020204" pitchFamily="34" charset="0"/>
              </a:rPr>
              <a:t> </a:t>
            </a:r>
            <a:r>
              <a:rPr lang="en-US" altLang="en-US" sz="2400" b="1" dirty="0">
                <a:latin typeface="Arial" panose="020B0604020202020204" pitchFamily="34" charset="0"/>
              </a:rPr>
              <a:t>network</a:t>
            </a:r>
            <a:r>
              <a:rPr lang="en-US" altLang="en-US" sz="2400" dirty="0">
                <a:latin typeface="Arial" panose="020B0604020202020204" pitchFamily="34" charset="0"/>
              </a:rPr>
              <a:t> weights.</a:t>
            </a:r>
          </a:p>
        </p:txBody>
      </p:sp>
    </p:spTree>
    <p:extLst>
      <p:ext uri="{BB962C8B-B14F-4D97-AF65-F5344CB8AC3E}">
        <p14:creationId xmlns:p14="http://schemas.microsoft.com/office/powerpoint/2010/main" val="18628370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5C7887-2FB2-552A-6375-E14F9EA6A820}"/>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C: Cascade Classifier</a:t>
            </a:r>
          </a:p>
        </p:txBody>
      </p:sp>
      <p:pic>
        <p:nvPicPr>
          <p:cNvPr id="5" name="Content Placeholder 4" descr="Cloud computing network">
            <a:extLst>
              <a:ext uri="{FF2B5EF4-FFF2-40B4-BE49-F238E27FC236}">
                <a16:creationId xmlns:a16="http://schemas.microsoft.com/office/drawing/2014/main" id="{15BBD6C1-1246-4C2B-81A1-733228C283C1}"/>
              </a:ext>
            </a:extLst>
          </p:cNvPr>
          <p:cNvPicPr>
            <a:picLocks noGrp="1" noChangeAspect="1"/>
          </p:cNvPicPr>
          <p:nvPr>
            <p:ph sz="half" idx="1"/>
          </p:nvPr>
        </p:nvPicPr>
        <p:blipFill>
          <a:blip r:embed="rId3"/>
          <a:srcRect l="34745" r="24576"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2">
            <a:extLst>
              <a:ext uri="{FF2B5EF4-FFF2-40B4-BE49-F238E27FC236}">
                <a16:creationId xmlns:a16="http://schemas.microsoft.com/office/drawing/2014/main" id="{2A8905F4-2446-F72C-E094-7273003203B6}"/>
              </a:ext>
            </a:extLst>
          </p:cNvPr>
          <p:cNvSpPr>
            <a:spLocks noGrp="1" noChangeArrowheads="1"/>
          </p:cNvSpPr>
          <p:nvPr>
            <p:ph sz="half" idx="2"/>
          </p:nvPr>
        </p:nvSpPr>
        <p:spPr bwMode="auto">
          <a:xfrm>
            <a:off x="5484611" y="1709928"/>
            <a:ext cx="590321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A </a:t>
            </a:r>
            <a:r>
              <a:rPr kumimoji="0" lang="en-US" altLang="en-US" sz="2400" b="1" i="0" u="none" strike="noStrike" cap="none" normalizeH="0" baseline="0" dirty="0">
                <a:ln>
                  <a:noFill/>
                </a:ln>
                <a:solidFill>
                  <a:schemeClr val="tx1"/>
                </a:solidFill>
                <a:effectLst/>
                <a:latin typeface="Arial" panose="020B0604020202020204" pitchFamily="34" charset="0"/>
              </a:rPr>
              <a:t>cascade classifier</a:t>
            </a:r>
            <a:r>
              <a:rPr kumimoji="0" lang="en-US" altLang="en-US" sz="2400" b="0" i="0" u="none" strike="noStrike" cap="none" normalizeH="0" baseline="0" dirty="0">
                <a:ln>
                  <a:noFill/>
                </a:ln>
                <a:solidFill>
                  <a:schemeClr val="tx1"/>
                </a:solidFill>
                <a:effectLst/>
                <a:latin typeface="Arial" panose="020B0604020202020204" pitchFamily="34" charset="0"/>
              </a:rPr>
              <a:t> is a machine learning technique used in </a:t>
            </a:r>
            <a:r>
              <a:rPr kumimoji="0" lang="en-US" altLang="en-US" sz="2400" b="1" i="0" u="none" strike="noStrike" cap="none" normalizeH="0" baseline="0" dirty="0">
                <a:ln>
                  <a:noFill/>
                </a:ln>
                <a:solidFill>
                  <a:schemeClr val="tx1"/>
                </a:solidFill>
                <a:effectLst/>
                <a:latin typeface="Arial" panose="020B0604020202020204" pitchFamily="34" charset="0"/>
              </a:rPr>
              <a:t>object detection</a:t>
            </a:r>
            <a:r>
              <a:rPr kumimoji="0" lang="en-US" altLang="en-US" sz="2400" b="0" i="0" u="none" strike="noStrike" cap="none" normalizeH="0" baseline="0" dirty="0">
                <a:ln>
                  <a:noFill/>
                </a:ln>
                <a:solidFill>
                  <a:schemeClr val="tx1"/>
                </a:solidFill>
                <a:effectLst/>
                <a:latin typeface="Arial" panose="020B0604020202020204" pitchFamily="34" charset="0"/>
              </a:rPr>
              <a:t>, where multiple classifiers are applied sequentially to improve accuracy. It is commonly used for detecting faces, eyes, and other objects in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Face detection algorithms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cascade classifiers</a:t>
            </a:r>
            <a:r>
              <a:rPr kumimoji="0" lang="en-US" altLang="en-US" sz="2400" b="0" i="0" u="none" strike="noStrike" cap="none" normalizeH="0" baseline="0" dirty="0">
                <a:ln>
                  <a:noFill/>
                </a:ln>
                <a:solidFill>
                  <a:schemeClr val="tx1"/>
                </a:solidFill>
                <a:effectLst/>
                <a:latin typeface="Arial" panose="020B0604020202020204" pitchFamily="34" charset="0"/>
              </a:rPr>
              <a:t> to identify human faces in real-time security systems by filtering out non-face regions step by step.</a:t>
            </a:r>
          </a:p>
        </p:txBody>
      </p:sp>
    </p:spTree>
    <p:extLst>
      <p:ext uri="{BB962C8B-B14F-4D97-AF65-F5344CB8AC3E}">
        <p14:creationId xmlns:p14="http://schemas.microsoft.com/office/powerpoint/2010/main" val="39524779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24FEBC-86A5-FE2E-F6E9-5AB2EE648177}"/>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sz="4000" b="1" kern="1200" dirty="0">
                <a:solidFill>
                  <a:schemeClr val="tx1"/>
                </a:solidFill>
                <a:latin typeface="+mj-lt"/>
                <a:ea typeface="+mj-ea"/>
                <a:cs typeface="+mj-cs"/>
              </a:rPr>
              <a:t>D: Depth Estimation</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B1B6C571-4C47-4E67-B698-BC437EBAC3EA}"/>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713" b="2713"/>
          <a:stretch/>
        </p:blipFill>
        <p:spPr>
          <a:xfrm>
            <a:off x="517867" y="2834640"/>
            <a:ext cx="5020056" cy="3511296"/>
          </a:xfrm>
          <a:prstGeom prst="rect">
            <a:avLst/>
          </a:prstGeom>
        </p:spPr>
      </p:pic>
      <p:sp>
        <p:nvSpPr>
          <p:cNvPr id="3" name="Rectangle 1">
            <a:extLst>
              <a:ext uri="{FF2B5EF4-FFF2-40B4-BE49-F238E27FC236}">
                <a16:creationId xmlns:a16="http://schemas.microsoft.com/office/drawing/2014/main" id="{4E2946AF-FA9D-BFAD-E5C1-9AA27A9731C4}"/>
              </a:ext>
            </a:extLst>
          </p:cNvPr>
          <p:cNvSpPr>
            <a:spLocks noGrp="1" noChangeArrowheads="1"/>
          </p:cNvSpPr>
          <p:nvPr>
            <p:ph sz="half" idx="2"/>
          </p:nvPr>
        </p:nvSpPr>
        <p:spPr bwMode="auto">
          <a:xfrm>
            <a:off x="6162674" y="1001255"/>
            <a:ext cx="502005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Depth estimation is a computer vision technique used to determine the distance of objects from a camera by analyzing a 2D image or video. It helps AI understand spatial relationships and create 3D representations from flat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Self-driving cars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depth estimation</a:t>
            </a:r>
            <a:r>
              <a:rPr kumimoji="0" lang="en-US" altLang="en-US" sz="2400" b="0" i="0" u="none" strike="noStrike" cap="none" normalizeH="0" baseline="0" dirty="0">
                <a:ln>
                  <a:noFill/>
                </a:ln>
                <a:solidFill>
                  <a:schemeClr val="tx1"/>
                </a:solidFill>
                <a:effectLst/>
                <a:latin typeface="Arial" panose="020B0604020202020204" pitchFamily="34" charset="0"/>
              </a:rPr>
              <a:t> to measure the distance between vehicles and obstacles, enabling safe navigation</a:t>
            </a:r>
          </a:p>
        </p:txBody>
      </p:sp>
      <p:sp>
        <p:nvSpPr>
          <p:cNvPr id="6" name="TextBox 5">
            <a:extLst>
              <a:ext uri="{FF2B5EF4-FFF2-40B4-BE49-F238E27FC236}">
                <a16:creationId xmlns:a16="http://schemas.microsoft.com/office/drawing/2014/main" id="{1ECFBD79-AB0A-02AE-360D-B3BCD538E18E}"/>
              </a:ext>
            </a:extLst>
          </p:cNvPr>
          <p:cNvSpPr txBox="1"/>
          <p:nvPr/>
        </p:nvSpPr>
        <p:spPr>
          <a:xfrm>
            <a:off x="517867" y="6345936"/>
            <a:ext cx="5020056" cy="230832"/>
          </a:xfrm>
          <a:prstGeom prst="rect">
            <a:avLst/>
          </a:prstGeom>
          <a:noFill/>
        </p:spPr>
        <p:txBody>
          <a:bodyPr wrap="square" rtlCol="0">
            <a:spAutoFit/>
          </a:bodyPr>
          <a:lstStyle/>
          <a:p>
            <a:r>
              <a:rPr lang="en-US" sz="900">
                <a:hlinkClick r:id="rId4" tooltip="https://marigoldmonodepth.github.io/"/>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3536276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D5370A-F5AF-658D-61B1-23A882560423}"/>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E: Edge Detection</a:t>
            </a:r>
          </a:p>
        </p:txBody>
      </p:sp>
      <p:pic>
        <p:nvPicPr>
          <p:cNvPr id="5" name="Content Placeholder 4">
            <a:extLst>
              <a:ext uri="{FF2B5EF4-FFF2-40B4-BE49-F238E27FC236}">
                <a16:creationId xmlns:a16="http://schemas.microsoft.com/office/drawing/2014/main" id="{28A5912B-0BD8-4E2C-A964-57E75B75BEAD}"/>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583" r="8583"/>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1">
            <a:extLst>
              <a:ext uri="{FF2B5EF4-FFF2-40B4-BE49-F238E27FC236}">
                <a16:creationId xmlns:a16="http://schemas.microsoft.com/office/drawing/2014/main" id="{9255EE67-2457-CF3F-0063-6E5E6703C47E}"/>
              </a:ext>
            </a:extLst>
          </p:cNvPr>
          <p:cNvSpPr>
            <a:spLocks noGrp="1" noChangeArrowheads="1"/>
          </p:cNvSpPr>
          <p:nvPr>
            <p:ph sz="half" idx="2"/>
          </p:nvPr>
        </p:nvSpPr>
        <p:spPr bwMode="auto">
          <a:xfrm>
            <a:off x="5423651" y="1816048"/>
            <a:ext cx="534945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Meaning:</a:t>
            </a:r>
            <a:r>
              <a:rPr kumimoji="0" lang="en-US" altLang="en-US" sz="2400" b="0" i="0" u="none" strike="noStrike" cap="none" normalizeH="0" baseline="0" dirty="0">
                <a:ln>
                  <a:noFill/>
                </a:ln>
                <a:solidFill>
                  <a:schemeClr val="tx1"/>
                </a:solidFill>
                <a:effectLst/>
                <a:latin typeface="Arial" panose="020B0604020202020204" pitchFamily="34" charset="0"/>
              </a:rPr>
              <a:t> Edge detection is a fundamental technique in computer vision that identifies boundaries within an image by detecting sharp changes in brightness or color. It helps highlight important structures and features in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Self-driving cars</a:t>
            </a:r>
            <a:r>
              <a:rPr kumimoji="0" lang="en-US" altLang="en-US" sz="2400" b="0" i="0" u="none" strike="noStrike" cap="none" normalizeH="0" baseline="0" dirty="0">
                <a:ln>
                  <a:noFill/>
                </a:ln>
                <a:solidFill>
                  <a:schemeClr val="tx1"/>
                </a:solidFill>
                <a:effectLst/>
                <a:latin typeface="Arial" panose="020B0604020202020204" pitchFamily="34" charset="0"/>
              </a:rPr>
              <a:t> use </a:t>
            </a:r>
            <a:r>
              <a:rPr kumimoji="0" lang="en-US" altLang="en-US" sz="2400" b="1" i="0" u="none" strike="noStrike" cap="none" normalizeH="0" baseline="0" dirty="0">
                <a:ln>
                  <a:noFill/>
                </a:ln>
                <a:solidFill>
                  <a:schemeClr val="tx1"/>
                </a:solidFill>
                <a:effectLst/>
                <a:latin typeface="Arial" panose="020B0604020202020204" pitchFamily="34" charset="0"/>
              </a:rPr>
              <a:t>edge detection</a:t>
            </a:r>
            <a:r>
              <a:rPr kumimoji="0" lang="en-US" altLang="en-US" sz="2400" b="0" i="0" u="none" strike="noStrike" cap="none" normalizeH="0" baseline="0" dirty="0">
                <a:ln>
                  <a:noFill/>
                </a:ln>
                <a:solidFill>
                  <a:schemeClr val="tx1"/>
                </a:solidFill>
                <a:effectLst/>
                <a:latin typeface="Arial" panose="020B0604020202020204" pitchFamily="34" charset="0"/>
              </a:rPr>
              <a:t> to recognize lane markings and road boundaries, improving navigation accuracy</a:t>
            </a:r>
          </a:p>
        </p:txBody>
      </p:sp>
      <p:sp>
        <p:nvSpPr>
          <p:cNvPr id="6" name="TextBox 5">
            <a:extLst>
              <a:ext uri="{FF2B5EF4-FFF2-40B4-BE49-F238E27FC236}">
                <a16:creationId xmlns:a16="http://schemas.microsoft.com/office/drawing/2014/main" id="{EFC263A4-04D6-4490-67E6-5F120084B0B6}"/>
              </a:ext>
            </a:extLst>
          </p:cNvPr>
          <p:cNvSpPr txBox="1"/>
          <p:nvPr/>
        </p:nvSpPr>
        <p:spPr>
          <a:xfrm>
            <a:off x="517869" y="6346009"/>
            <a:ext cx="4221911" cy="230832"/>
          </a:xfrm>
          <a:prstGeom prst="rect">
            <a:avLst/>
          </a:prstGeom>
          <a:noFill/>
        </p:spPr>
        <p:txBody>
          <a:bodyPr wrap="square" rtlCol="0">
            <a:spAutoFit/>
          </a:bodyPr>
          <a:lstStyle/>
          <a:p>
            <a:r>
              <a:rPr lang="en-US" sz="900">
                <a:hlinkClick r:id="rId4" tooltip="https://www.flickr.com/photos/nasawebbtelescope/53389652123/"/>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13503347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0BF0B5E-D086-666E-080C-416B3F31E7AE}"/>
              </a:ext>
            </a:extLst>
          </p:cNvPr>
          <p:cNvSpPr>
            <a:spLocks noGrp="1"/>
          </p:cNvSpPr>
          <p:nvPr>
            <p:ph type="title"/>
          </p:nvPr>
        </p:nvSpPr>
        <p:spPr>
          <a:xfrm>
            <a:off x="521208" y="1060702"/>
            <a:ext cx="5321808" cy="1609345"/>
          </a:xfrm>
        </p:spPr>
        <p:txBody>
          <a:bodyPr vert="horz" lIns="91440" tIns="45720" rIns="91440" bIns="45720" rtlCol="0" anchor="t">
            <a:normAutofit/>
          </a:bodyPr>
          <a:lstStyle/>
          <a:p>
            <a:r>
              <a:rPr lang="en-US" sz="4000" b="1" kern="1200" dirty="0">
                <a:solidFill>
                  <a:schemeClr val="tx1"/>
                </a:solidFill>
                <a:latin typeface="+mj-lt"/>
                <a:ea typeface="+mj-ea"/>
                <a:cs typeface="+mj-cs"/>
              </a:rPr>
              <a:t>F: Feature Extraction</a:t>
            </a:r>
          </a:p>
        </p:txBody>
      </p:sp>
      <p:sp>
        <p:nvSpPr>
          <p:cNvPr id="23" name="Freeform: Shape 22">
            <a:extLst>
              <a:ext uri="{FF2B5EF4-FFF2-40B4-BE49-F238E27FC236}">
                <a16:creationId xmlns:a16="http://schemas.microsoft.com/office/drawing/2014/main" id="{B6914053-73D7-E377-E88C-94E35AAD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1">
            <a:extLst>
              <a:ext uri="{FF2B5EF4-FFF2-40B4-BE49-F238E27FC236}">
                <a16:creationId xmlns:a16="http://schemas.microsoft.com/office/drawing/2014/main" id="{B3DB83C3-3BF4-167C-F935-92029133FC68}"/>
              </a:ext>
            </a:extLst>
          </p:cNvPr>
          <p:cNvSpPr>
            <a:spLocks noGrp="1" noChangeArrowheads="1"/>
          </p:cNvSpPr>
          <p:nvPr>
            <p:ph sz="half" idx="2"/>
          </p:nvPr>
        </p:nvSpPr>
        <p:spPr bwMode="auto">
          <a:xfrm>
            <a:off x="5843016" y="1060704"/>
            <a:ext cx="5824389" cy="21124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92500" lnSpcReduction="10000"/>
          </a:bodyPr>
          <a:lstStyle/>
          <a:p>
            <a:pPr marL="0" marR="0" lvl="0" fontAlgn="base">
              <a:lnSpc>
                <a:spcPct val="100000"/>
              </a:lnSpc>
              <a:spcBef>
                <a:spcPct val="0"/>
              </a:spcBef>
              <a:spcAft>
                <a:spcPts val="600"/>
              </a:spcAft>
              <a:buClrTx/>
              <a:buSzTx/>
              <a:tabLst/>
            </a:pPr>
            <a:r>
              <a:rPr kumimoji="0" lang="en-US" altLang="en-US" b="1" i="0" u="none" strike="noStrike" cap="none" normalizeH="0" baseline="0" dirty="0">
                <a:ln>
                  <a:noFill/>
                </a:ln>
                <a:effectLst/>
              </a:rPr>
              <a:t>Meaning:</a:t>
            </a:r>
            <a:r>
              <a:rPr kumimoji="0" lang="en-US" altLang="en-US" b="0" i="0" u="none" strike="noStrike" cap="none" normalizeH="0" baseline="0" dirty="0">
                <a:ln>
                  <a:noFill/>
                </a:ln>
                <a:effectLst/>
              </a:rPr>
              <a:t> Feature extraction is a process in computer vision where key characteristics of an image—such as edges, textures, or patterns—are identified and transformed into a format that AI models can analyze efficiently. It helps reduce complexity while preserving important details.</a:t>
            </a:r>
          </a:p>
          <a:p>
            <a:pPr marL="0" marR="0" lvl="0" fontAlgn="base">
              <a:lnSpc>
                <a:spcPct val="100000"/>
              </a:lnSpc>
              <a:spcBef>
                <a:spcPct val="0"/>
              </a:spcBef>
              <a:spcAft>
                <a:spcPts val="600"/>
              </a:spcAft>
              <a:buClrTx/>
              <a:buSzTx/>
              <a:tabLst/>
            </a:pPr>
            <a:r>
              <a:rPr kumimoji="0" lang="en-US" altLang="en-US" b="1" i="0" u="none" strike="noStrike" cap="none" normalizeH="0" baseline="0" dirty="0">
                <a:ln>
                  <a:noFill/>
                </a:ln>
                <a:effectLst/>
              </a:rPr>
              <a:t>Example:</a:t>
            </a:r>
            <a:r>
              <a:rPr kumimoji="0" lang="en-US" altLang="en-US" b="0" i="0" u="none" strike="noStrike" cap="none" normalizeH="0" baseline="0" dirty="0">
                <a:ln>
                  <a:noFill/>
                </a:ln>
                <a:effectLst/>
              </a:rPr>
              <a:t> </a:t>
            </a:r>
            <a:r>
              <a:rPr kumimoji="0" lang="en-US" altLang="en-US" b="1" i="0" u="none" strike="noStrike" cap="none" normalizeH="0" baseline="0" dirty="0">
                <a:ln>
                  <a:noFill/>
                </a:ln>
                <a:effectLst/>
              </a:rPr>
              <a:t>Facial recognition systems</a:t>
            </a:r>
            <a:r>
              <a:rPr kumimoji="0" lang="en-US" altLang="en-US" b="0" i="0" u="none" strike="noStrike" cap="none" normalizeH="0" baseline="0" dirty="0">
                <a:ln>
                  <a:noFill/>
                </a:ln>
                <a:effectLst/>
              </a:rPr>
              <a:t> use </a:t>
            </a:r>
            <a:r>
              <a:rPr kumimoji="0" lang="en-US" altLang="en-US" b="1" i="0" u="none" strike="noStrike" cap="none" normalizeH="0" baseline="0" dirty="0">
                <a:ln>
                  <a:noFill/>
                </a:ln>
                <a:effectLst/>
              </a:rPr>
              <a:t>feature extraction</a:t>
            </a:r>
            <a:r>
              <a:rPr kumimoji="0" lang="en-US" altLang="en-US" b="0" i="0" u="none" strike="noStrike" cap="none" normalizeH="0" baseline="0" dirty="0">
                <a:ln>
                  <a:noFill/>
                </a:ln>
                <a:effectLst/>
              </a:rPr>
              <a:t> to detect unique facial landmarks, enabling accurate identification</a:t>
            </a:r>
          </a:p>
        </p:txBody>
      </p:sp>
      <p:pic>
        <p:nvPicPr>
          <p:cNvPr id="5" name="Content Placeholder 4">
            <a:extLst>
              <a:ext uri="{FF2B5EF4-FFF2-40B4-BE49-F238E27FC236}">
                <a16:creationId xmlns:a16="http://schemas.microsoft.com/office/drawing/2014/main" id="{DEBE218A-A758-4CAA-91E0-96BDDD2620BB}"/>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2482"/>
          <a:stretch/>
        </p:blipFill>
        <p:spPr>
          <a:xfrm>
            <a:off x="517871" y="3173113"/>
            <a:ext cx="10328805" cy="3172823"/>
          </a:xfrm>
          <a:prstGeom prst="rect">
            <a:avLst/>
          </a:prstGeom>
        </p:spPr>
      </p:pic>
      <p:sp>
        <p:nvSpPr>
          <p:cNvPr id="6" name="TextBox 5">
            <a:extLst>
              <a:ext uri="{FF2B5EF4-FFF2-40B4-BE49-F238E27FC236}">
                <a16:creationId xmlns:a16="http://schemas.microsoft.com/office/drawing/2014/main" id="{3130770E-9635-93A2-31A8-044828F20D2C}"/>
              </a:ext>
            </a:extLst>
          </p:cNvPr>
          <p:cNvSpPr txBox="1"/>
          <p:nvPr/>
        </p:nvSpPr>
        <p:spPr>
          <a:xfrm>
            <a:off x="9355555" y="6145882"/>
            <a:ext cx="231185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peerj.com/articles/cs-23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985524868"/>
      </p:ext>
    </p:extLst>
  </p:cSld>
  <p:clrMapOvr>
    <a:masterClrMapping/>
  </p:clrMapOvr>
  <p:transition>
    <p:fade/>
  </p:transition>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2507</Words>
  <Application>Microsoft Office PowerPoint</Application>
  <PresentationFormat>Widescreen</PresentationFormat>
  <Paragraphs>164</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Arial</vt:lpstr>
      <vt:lpstr>Bierstadt</vt:lpstr>
      <vt:lpstr>GestaltVTI</vt:lpstr>
      <vt:lpstr>Alphabet Glossary A-Z: Exploring Terms and Definitions</vt:lpstr>
      <vt:lpstr>Outline of Topics</vt:lpstr>
      <vt:lpstr>Artificial Intelligence   Definition: AI refers to the ability of a computer or machine to perform tasks that typically require human intelligence, such as learning, reasoning, problem-solving, and decision-making</vt:lpstr>
      <vt:lpstr>A: Affine Transformation</vt:lpstr>
      <vt:lpstr>B: Backpropagation</vt:lpstr>
      <vt:lpstr>C: Cascade Classifier</vt:lpstr>
      <vt:lpstr>D: Depth Estimation</vt:lpstr>
      <vt:lpstr>E: Edge Detection</vt:lpstr>
      <vt:lpstr>F: Feature Extraction</vt:lpstr>
      <vt:lpstr>G: Gradient Decent</vt:lpstr>
      <vt:lpstr>H: HOG</vt:lpstr>
      <vt:lpstr>I: Invisible Computing</vt:lpstr>
      <vt:lpstr>J: Jaccard Index</vt:lpstr>
      <vt:lpstr>K: Keypoint Detection</vt:lpstr>
      <vt:lpstr>L: LiDAR (Light Detection and Ranging) </vt:lpstr>
      <vt:lpstr>M: Motion Estimation</vt:lpstr>
      <vt:lpstr>N: NAS</vt:lpstr>
      <vt:lpstr>O: Optical Flow</vt:lpstr>
      <vt:lpstr>P: Pose Estimation</vt:lpstr>
      <vt:lpstr>Q: Quantization in Neural Network</vt:lpstr>
      <vt:lpstr>R: ResNet</vt:lpstr>
      <vt:lpstr>S: Saliency Mapping</vt:lpstr>
      <vt:lpstr>T: Transposed Convolution</vt:lpstr>
      <vt:lpstr>U: U-Net</vt:lpstr>
      <vt:lpstr>V: VAE</vt:lpstr>
      <vt:lpstr>W: Warping</vt:lpstr>
      <vt:lpstr>X: X-Ray Image Enhancement</vt:lpstr>
      <vt:lpstr>Y: YOLO</vt:lpstr>
      <vt:lpstr>Z: Zero Padding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aimaayaz252006@gmail.com</dc:creator>
  <cp:lastModifiedBy>aimaayaz252006@gmail.com</cp:lastModifiedBy>
  <cp:revision>1</cp:revision>
  <dcterms:created xsi:type="dcterms:W3CDTF">2025-05-03T20:01:25Z</dcterms:created>
  <dcterms:modified xsi:type="dcterms:W3CDTF">2025-09-25T00:00:26Z</dcterms:modified>
</cp:coreProperties>
</file>